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83" r:id="rId2"/>
    <p:sldId id="282" r:id="rId3"/>
    <p:sldId id="259" r:id="rId4"/>
    <p:sldId id="269" r:id="rId5"/>
    <p:sldId id="261" r:id="rId6"/>
    <p:sldId id="277" r:id="rId7"/>
    <p:sldId id="262" r:id="rId8"/>
    <p:sldId id="266" r:id="rId9"/>
    <p:sldId id="268" r:id="rId10"/>
    <p:sldId id="284" r:id="rId11"/>
    <p:sldId id="280" r:id="rId12"/>
    <p:sldId id="285" r:id="rId13"/>
  </p:sldIdLst>
  <p:sldSz cx="9144000" cy="5143500" type="screen16x9"/>
  <p:notesSz cx="6858000" cy="9144000"/>
  <p:embeddedFontLst>
    <p:embeddedFont>
      <p:font typeface="Libre Franklin Thin" panose="020B0604020202020204" charset="0"/>
      <p:regular r:id="rId15"/>
      <p:bold r:id="rId16"/>
      <p:italic r:id="rId17"/>
      <p:boldItalic r:id="rId18"/>
    </p:embeddedFont>
    <p:embeddedFont>
      <p:font typeface="Libre Franklin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33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98170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0664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0336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495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8738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0010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6293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4069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7210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7826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0633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">
  <p:cSld name="Slide 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46" y="1546"/>
            <a:ext cx="9138506" cy="5140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1" type="vertTitleAndTx">
  <p:cSld name="VERTICAL_TITLE_AND_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">
  <p:cSld name="Slide 4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1191" y="0"/>
            <a:ext cx="914281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7" name="Google Shape;17;p4"/>
          <p:cNvGrpSpPr/>
          <p:nvPr/>
        </p:nvGrpSpPr>
        <p:grpSpPr>
          <a:xfrm>
            <a:off x="772030" y="310326"/>
            <a:ext cx="126294" cy="126294"/>
            <a:chOff x="304800" y="673100"/>
            <a:chExt cx="4000500" cy="4000500"/>
          </a:xfrm>
        </p:grpSpPr>
        <p:sp>
          <p:nvSpPr>
            <p:cNvPr id="18" name="Google Shape;18;p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444500" dist="254000" dir="8100000" algn="tr" rotWithShape="0">
                <a:srgbClr val="000000">
                  <a:alpha val="2392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" name="Google Shape;19;p4"/>
            <p:cNvSpPr/>
            <p:nvPr/>
          </p:nvSpPr>
          <p:spPr>
            <a:xfrm>
              <a:off x="392109" y="760409"/>
              <a:ext cx="3825870" cy="3825870"/>
            </a:xfrm>
            <a:prstGeom prst="ellipse">
              <a:avLst/>
            </a:prstGeom>
            <a:solidFill>
              <a:srgbClr val="00A39A"/>
            </a:solidFill>
            <a:ln>
              <a:noFill/>
            </a:ln>
            <a:effectLst>
              <a:outerShdw blurRad="444500" dist="254000" dir="8100000" algn="tr" rotWithShape="0">
                <a:srgbClr val="000000">
                  <a:alpha val="2392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0" name="Google Shape;20;p4"/>
          <p:cNvGrpSpPr/>
          <p:nvPr/>
        </p:nvGrpSpPr>
        <p:grpSpPr>
          <a:xfrm>
            <a:off x="893527" y="549574"/>
            <a:ext cx="82274" cy="82274"/>
            <a:chOff x="304800" y="673100"/>
            <a:chExt cx="4000500" cy="4000500"/>
          </a:xfrm>
        </p:grpSpPr>
        <p:sp>
          <p:nvSpPr>
            <p:cNvPr id="21" name="Google Shape;21;p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444500" dist="254000" dir="8100000" algn="tr" rotWithShape="0">
                <a:srgbClr val="000000">
                  <a:alpha val="2392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392109" y="760409"/>
              <a:ext cx="3825870" cy="3825870"/>
            </a:xfrm>
            <a:prstGeom prst="ellipse">
              <a:avLst/>
            </a:prstGeom>
            <a:solidFill>
              <a:srgbClr val="7B7B7B"/>
            </a:solidFill>
            <a:ln>
              <a:noFill/>
            </a:ln>
            <a:effectLst>
              <a:outerShdw blurRad="444500" dist="254000" dir="8100000" algn="tr" rotWithShape="0">
                <a:srgbClr val="000000">
                  <a:alpha val="2392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3" name="Google Shape;23;p4"/>
          <p:cNvGrpSpPr/>
          <p:nvPr/>
        </p:nvGrpSpPr>
        <p:grpSpPr>
          <a:xfrm>
            <a:off x="489922" y="428330"/>
            <a:ext cx="374058" cy="374058"/>
            <a:chOff x="304800" y="673100"/>
            <a:chExt cx="4000500" cy="4000500"/>
          </a:xfrm>
        </p:grpSpPr>
        <p:sp>
          <p:nvSpPr>
            <p:cNvPr id="24" name="Google Shape;24;p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444500" dist="254000" dir="8100000" algn="tr" rotWithShape="0">
                <a:srgbClr val="000000">
                  <a:alpha val="2392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392100" y="760400"/>
              <a:ext cx="3825879" cy="3825879"/>
            </a:xfrm>
            <a:prstGeom prst="ellipse">
              <a:avLst/>
            </a:prstGeom>
            <a:solidFill>
              <a:srgbClr val="00A39A"/>
            </a:solidFill>
            <a:ln>
              <a:noFill/>
            </a:ln>
            <a:effectLst>
              <a:outerShdw blurRad="444500" dist="254000" dir="8100000" algn="tr" rotWithShape="0">
                <a:srgbClr val="000000">
                  <a:alpha val="2392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">
  <p:cSld name="Slide 2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2747" y="1546"/>
            <a:ext cx="9138505" cy="5140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6199866" y="2924895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"/>
              <a:buNone/>
            </a:pPr>
            <a:r>
              <a:rPr lang="en-US" sz="1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PPT模板下载：www.1ppt.com/moban/     行业PPT模板：www.1ppt.com/hangye/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"/>
              <a:buNone/>
            </a:pPr>
            <a:r>
              <a:rPr lang="en-US" sz="1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节日PPT模板：www.1ppt.com/jieri/           PPT素材下载：www.1ppt.com/sucai/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"/>
              <a:buNone/>
            </a:pPr>
            <a:r>
              <a:rPr lang="en-US" sz="1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PPT背景图片：www.1ppt.com/beijing/      PPT图表下载：www.1ppt.com/tubiao/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"/>
              <a:buNone/>
            </a:pPr>
            <a:r>
              <a:rPr lang="en-US" sz="1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优秀PPT下载：www.1ppt.com/xiazai/        PPT教程： www.1ppt.com/powerpoint/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"/>
              <a:buNone/>
            </a:pPr>
            <a:r>
              <a:rPr lang="en-US" sz="1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Word教程： www.1ppt.com/word/              Excel教程：www.1ppt.com/excel/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"/>
              <a:buNone/>
            </a:pPr>
            <a:r>
              <a:rPr lang="en-US" sz="1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资料下载：www.1ppt.com/ziliao/                PPT课件下载：www.1ppt.com/kejian/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"/>
              <a:buNone/>
            </a:pPr>
            <a:r>
              <a:rPr lang="en-US" sz="1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范文下载：www.1ppt.com/fanwen/             试卷下载：www.1ppt.com/shiti/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"/>
              <a:buNone/>
            </a:pPr>
            <a:r>
              <a:rPr lang="en-US" sz="1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教案下载：www.1ppt.com/jiaoan/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"/>
              <a:buNone/>
            </a:pPr>
            <a:r>
              <a:rPr lang="en-US" sz="1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字体下载：www.1ppt.com/ziti/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"/>
              <a:buNone/>
            </a:pPr>
            <a:r>
              <a:rPr lang="en-US" sz="1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 sz="1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6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8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 Thin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9" type="picTx">
  <p:cSld name="PICTURE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 Thin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0" type="vertTx">
  <p:cSld name="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bre Franklin Thin"/>
              <a:buNone/>
              <a:defRPr sz="33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/>
          <p:nvPr/>
        </p:nvSpPr>
        <p:spPr>
          <a:xfrm>
            <a:off x="227329" y="3951025"/>
            <a:ext cx="439248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smtClean="0">
                <a:solidFill>
                  <a:srgbClr val="00A39A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Name: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00A39A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Course ID: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smtClean="0">
                <a:solidFill>
                  <a:srgbClr val="00A39A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Date: </a:t>
            </a:r>
            <a:endParaRPr sz="1400" b="0" i="0" u="none" strike="noStrike" cap="none" dirty="0">
              <a:solidFill>
                <a:srgbClr val="00A39A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113" name="Google Shape;113;p13"/>
          <p:cNvSpPr txBox="1"/>
          <p:nvPr/>
        </p:nvSpPr>
        <p:spPr>
          <a:xfrm>
            <a:off x="2145777" y="2253882"/>
            <a:ext cx="66834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rgbClr val="00A39A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Hydrotech</a:t>
            </a:r>
            <a:r>
              <a:rPr lang="en-US" sz="2000" dirty="0" smtClean="0">
                <a:solidFill>
                  <a:srgbClr val="00A39A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- The Waterproof Smartphone</a:t>
            </a:r>
            <a:endParaRPr sz="2000" dirty="0">
              <a:solidFill>
                <a:srgbClr val="00A39A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114" name="Google Shape;114;p13"/>
          <p:cNvSpPr txBox="1"/>
          <p:nvPr/>
        </p:nvSpPr>
        <p:spPr>
          <a:xfrm>
            <a:off x="2145777" y="1516616"/>
            <a:ext cx="71925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00A39A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MARKETING PROMOTION</a:t>
            </a:r>
            <a:endParaRPr sz="3200" b="1" dirty="0">
              <a:solidFill>
                <a:srgbClr val="00A39A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" t="4361" r="5426"/>
          <a:stretch/>
        </p:blipFill>
        <p:spPr>
          <a:xfrm>
            <a:off x="3696451" y="2806482"/>
            <a:ext cx="2283007" cy="168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47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801883"/>
              </p:ext>
            </p:extLst>
          </p:nvPr>
        </p:nvGraphicFramePr>
        <p:xfrm>
          <a:off x="1076375" y="1617706"/>
          <a:ext cx="5360284" cy="2649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9732"/>
                <a:gridCol w="2120552"/>
              </a:tblGrid>
              <a:tr h="675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Activity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Estimated Time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90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Planning phase for the 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 weeks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90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Gathering Resources  &amp; logistics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 weeks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90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Shooting of the ad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week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90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Post-production editing &amp; refining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 weeks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90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Presenting the ad ready for running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Start of week 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90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Estimated time for running the ad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4.5 months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Google Shape;455;p23"/>
          <p:cNvSpPr/>
          <p:nvPr/>
        </p:nvSpPr>
        <p:spPr>
          <a:xfrm>
            <a:off x="1076375" y="386573"/>
            <a:ext cx="4499673" cy="40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74"/>
              <a:buFont typeface="Arial"/>
              <a:buNone/>
            </a:pPr>
            <a:r>
              <a:rPr lang="en-US" sz="2174" b="1" dirty="0" smtClean="0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CAMPAIGN SCHEDULE</a:t>
            </a:r>
            <a:endParaRPr sz="2174" b="1" dirty="0">
              <a:solidFill>
                <a:srgbClr val="3F3F3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</p:spTree>
    <p:extLst>
      <p:ext uri="{BB962C8B-B14F-4D97-AF65-F5344CB8AC3E}">
        <p14:creationId xmlns:p14="http://schemas.microsoft.com/office/powerpoint/2010/main" val="130918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7"/>
          <p:cNvSpPr txBox="1"/>
          <p:nvPr/>
        </p:nvSpPr>
        <p:spPr>
          <a:xfrm>
            <a:off x="6084168" y="1773884"/>
            <a:ext cx="232265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rgbClr val="00A39A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BRANDED TEE-SHIRTS</a:t>
            </a:r>
            <a:endParaRPr sz="1400" b="1" dirty="0">
              <a:solidFill>
                <a:srgbClr val="00A39A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828" name="Google Shape;828;p37"/>
          <p:cNvSpPr txBox="1"/>
          <p:nvPr/>
        </p:nvSpPr>
        <p:spPr>
          <a:xfrm>
            <a:off x="6095238" y="3170566"/>
            <a:ext cx="232265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rgbClr val="00A39A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BRANDED COFFEE MUGS</a:t>
            </a:r>
            <a:endParaRPr sz="1400" b="1" dirty="0">
              <a:solidFill>
                <a:srgbClr val="00A39A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830" name="Google Shape;830;p37"/>
          <p:cNvSpPr txBox="1"/>
          <p:nvPr/>
        </p:nvSpPr>
        <p:spPr>
          <a:xfrm>
            <a:off x="736692" y="3259804"/>
            <a:ext cx="232265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rgbClr val="00A39A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BANNERS</a:t>
            </a:r>
            <a:endParaRPr sz="1400" b="1" dirty="0">
              <a:solidFill>
                <a:srgbClr val="00A39A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832" name="Google Shape;832;p37"/>
          <p:cNvSpPr txBox="1"/>
          <p:nvPr/>
        </p:nvSpPr>
        <p:spPr>
          <a:xfrm>
            <a:off x="725625" y="1790838"/>
            <a:ext cx="232265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rgbClr val="00A39A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FLYERS</a:t>
            </a:r>
            <a:endParaRPr sz="1400" b="1" dirty="0">
              <a:solidFill>
                <a:srgbClr val="00A39A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833" name="Google Shape;833;p37"/>
          <p:cNvSpPr/>
          <p:nvPr/>
        </p:nvSpPr>
        <p:spPr>
          <a:xfrm>
            <a:off x="1049480" y="386573"/>
            <a:ext cx="6211932" cy="40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74"/>
              <a:buFont typeface="Arial"/>
              <a:buNone/>
            </a:pPr>
            <a:r>
              <a:rPr lang="en-US" sz="2000" b="1" dirty="0" smtClean="0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SUPPLEMENTAL MATERIALS</a:t>
            </a:r>
            <a:endParaRPr sz="2000" b="1" dirty="0">
              <a:solidFill>
                <a:srgbClr val="3F3F3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681" y="2560717"/>
            <a:ext cx="20638" cy="22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681" y="2560717"/>
            <a:ext cx="20638" cy="22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537">
            <a:off x="3260794" y="1534428"/>
            <a:ext cx="650756" cy="873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3290">
            <a:off x="3387326" y="2896992"/>
            <a:ext cx="894824" cy="1138867"/>
          </a:xfrm>
          <a:prstGeom prst="rect">
            <a:avLst/>
          </a:prstGeom>
        </p:spPr>
      </p:pic>
      <p:pic>
        <p:nvPicPr>
          <p:cNvPr id="42" name="Picture 41" descr="C:\Users\USER\Dropbox\My PC (DESKTOP-7JUQB48)\Downloads\tee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201" y="1398763"/>
            <a:ext cx="1224615" cy="1065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19" y="2893511"/>
            <a:ext cx="984997" cy="984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906" y="1276873"/>
            <a:ext cx="855233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Dienlin</a:t>
            </a:r>
            <a:r>
              <a:rPr lang="en-US" dirty="0"/>
              <a:t>, T., &amp; Johannes, N. (2020). The impact of digital technology use on adolescent well-being . Dialogues in clinical neuroscience, 22(2), 135–142. Doi: </a:t>
            </a:r>
            <a:r>
              <a:rPr lang="en-US" dirty="0" smtClean="0"/>
              <a:t>10.31887/DCNS.2020.22.2/</a:t>
            </a:r>
            <a:r>
              <a:rPr lang="en-US" dirty="0" err="1" smtClean="0"/>
              <a:t>tdienlin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Hzodev</a:t>
            </a:r>
            <a:r>
              <a:rPr lang="en-US" dirty="0"/>
              <a:t> (2013). Waterproof Smartphones – The Next Step in Gadget Evolution. Retrieved on </a:t>
            </a:r>
            <a:r>
              <a:rPr lang="en-US" dirty="0" smtClean="0"/>
              <a:t>6 June </a:t>
            </a:r>
            <a:r>
              <a:rPr lang="en-US" dirty="0"/>
              <a:t>2021 from https://www.hzo.com/blog/waterproof-smartphones-step-gadget-evolution/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Yu</a:t>
            </a:r>
            <a:r>
              <a:rPr lang="en-US" dirty="0"/>
              <a:t>, Q., </a:t>
            </a:r>
            <a:r>
              <a:rPr lang="en-US" dirty="0" err="1"/>
              <a:t>Xiong</a:t>
            </a:r>
            <a:r>
              <a:rPr lang="en-US" dirty="0"/>
              <a:t>, R., Li, C., &amp; </a:t>
            </a:r>
            <a:r>
              <a:rPr lang="en-US" dirty="0" err="1"/>
              <a:t>Pecht</a:t>
            </a:r>
            <a:r>
              <a:rPr lang="en-US" dirty="0"/>
              <a:t>, M. G. (2019). Water-resistant Smartphone Technologies. IEEE Access, 1–11. Doi:10.1109/access.2019.2904654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Wang</a:t>
            </a:r>
            <a:r>
              <a:rPr lang="en-US" dirty="0"/>
              <a:t>, S., </a:t>
            </a:r>
            <a:r>
              <a:rPr lang="en-US" dirty="0" err="1"/>
              <a:t>Bolling</a:t>
            </a:r>
            <a:r>
              <a:rPr lang="en-US" dirty="0"/>
              <a:t>, K., Mao, W., </a:t>
            </a:r>
            <a:r>
              <a:rPr lang="en-US" dirty="0" err="1"/>
              <a:t>Reichstadt</a:t>
            </a:r>
            <a:r>
              <a:rPr lang="en-US" dirty="0"/>
              <a:t>, J., </a:t>
            </a:r>
            <a:r>
              <a:rPr lang="en-US" dirty="0" err="1"/>
              <a:t>Jeste</a:t>
            </a:r>
            <a:r>
              <a:rPr lang="en-US" dirty="0"/>
              <a:t>, D., Kim, H. C., &amp; </a:t>
            </a:r>
            <a:r>
              <a:rPr lang="en-US" dirty="0" err="1"/>
              <a:t>Nebeker</a:t>
            </a:r>
            <a:r>
              <a:rPr lang="en-US" dirty="0"/>
              <a:t>, C. (2019). Technology to Support Aging in Place: Older Adults' Perspectives. Healthcare (Basel, Switzerland), 7(2), 60. Doi: 10.3390/healthcare7020060</a:t>
            </a:r>
          </a:p>
        </p:txBody>
      </p:sp>
      <p:sp>
        <p:nvSpPr>
          <p:cNvPr id="3" name="Google Shape;455;p23"/>
          <p:cNvSpPr/>
          <p:nvPr/>
        </p:nvSpPr>
        <p:spPr>
          <a:xfrm>
            <a:off x="1076375" y="386573"/>
            <a:ext cx="4499673" cy="40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74"/>
              <a:buFont typeface="Arial"/>
              <a:buNone/>
            </a:pPr>
            <a:r>
              <a:rPr lang="en-US" sz="2174" b="1" dirty="0" smtClean="0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REFERENCES</a:t>
            </a:r>
            <a:endParaRPr sz="2174" b="1" dirty="0">
              <a:solidFill>
                <a:srgbClr val="3F3F3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</p:spTree>
    <p:extLst>
      <p:ext uri="{BB962C8B-B14F-4D97-AF65-F5344CB8AC3E}">
        <p14:creationId xmlns:p14="http://schemas.microsoft.com/office/powerpoint/2010/main" val="332889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8"/>
          <p:cNvSpPr/>
          <p:nvPr/>
        </p:nvSpPr>
        <p:spPr>
          <a:xfrm>
            <a:off x="3055082" y="1205987"/>
            <a:ext cx="1005569" cy="3174831"/>
          </a:xfrm>
          <a:custGeom>
            <a:avLst/>
            <a:gdLst/>
            <a:ahLst/>
            <a:cxnLst/>
            <a:rect l="l" t="t" r="r" b="b"/>
            <a:pathLst>
              <a:path w="1750" h="5527" extrusionOk="0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rgbClr val="00A39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cxnSp>
        <p:nvCxnSpPr>
          <p:cNvPr id="580" name="Google Shape;580;p28"/>
          <p:cNvCxnSpPr/>
          <p:nvPr/>
        </p:nvCxnSpPr>
        <p:spPr>
          <a:xfrm rot="10800000" flipH="1">
            <a:off x="1631091" y="1923677"/>
            <a:ext cx="968315" cy="496251"/>
          </a:xfrm>
          <a:prstGeom prst="straightConnector1">
            <a:avLst/>
          </a:prstGeom>
          <a:noFill/>
          <a:ln w="38100" cap="flat" cmpd="sng">
            <a:solidFill>
              <a:srgbClr val="00A39A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581" name="Google Shape;581;p28"/>
          <p:cNvCxnSpPr/>
          <p:nvPr/>
        </p:nvCxnSpPr>
        <p:spPr>
          <a:xfrm>
            <a:off x="1631091" y="3335650"/>
            <a:ext cx="968315" cy="604255"/>
          </a:xfrm>
          <a:prstGeom prst="straightConnector1">
            <a:avLst/>
          </a:prstGeom>
          <a:noFill/>
          <a:ln w="38100" cap="flat" cmpd="sng">
            <a:solidFill>
              <a:srgbClr val="00A39A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582" name="Google Shape;582;p28"/>
          <p:cNvCxnSpPr/>
          <p:nvPr/>
        </p:nvCxnSpPr>
        <p:spPr>
          <a:xfrm>
            <a:off x="1717587" y="2862170"/>
            <a:ext cx="654271" cy="0"/>
          </a:xfrm>
          <a:prstGeom prst="straightConnector1">
            <a:avLst/>
          </a:prstGeom>
          <a:noFill/>
          <a:ln w="38100" cap="flat" cmpd="sng">
            <a:solidFill>
              <a:srgbClr val="00A39A"/>
            </a:solidFill>
            <a:prstDash val="solid"/>
            <a:miter lim="800000"/>
            <a:headEnd type="none" w="sm" len="sm"/>
            <a:tailEnd type="triangle" w="lg" len="lg"/>
          </a:ln>
        </p:spPr>
      </p:cxnSp>
      <p:sp>
        <p:nvSpPr>
          <p:cNvPr id="583" name="Google Shape;583;p28"/>
          <p:cNvSpPr txBox="1"/>
          <p:nvPr/>
        </p:nvSpPr>
        <p:spPr>
          <a:xfrm>
            <a:off x="4344345" y="1093913"/>
            <a:ext cx="4055584" cy="5324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sz="1100" dirty="0">
                <a:latin typeface="Libre Franklin Thin"/>
                <a:ea typeface="Libre Franklin Thin"/>
                <a:cs typeface="Libre Franklin Thin"/>
                <a:sym typeface="Libre Franklin Thin"/>
              </a:rPr>
              <a:t>Market introduction of a novel, waterproof </a:t>
            </a:r>
            <a:r>
              <a:rPr lang="en-US" sz="1100" dirty="0" err="1">
                <a:latin typeface="Libre Franklin Thin"/>
                <a:ea typeface="Libre Franklin Thin"/>
                <a:cs typeface="Libre Franklin Thin"/>
                <a:sym typeface="Libre Franklin Thin"/>
              </a:rPr>
              <a:t>smartphne</a:t>
            </a:r>
            <a:r>
              <a:rPr lang="en-US" sz="1100" dirty="0">
                <a:latin typeface="Libre Franklin Thin"/>
                <a:ea typeface="Libre Franklin Thin"/>
                <a:cs typeface="Libre Franklin Thin"/>
                <a:sym typeface="Libre Franklin Thin"/>
              </a:rPr>
              <a:t> brand</a:t>
            </a:r>
          </a:p>
        </p:txBody>
      </p:sp>
      <p:grpSp>
        <p:nvGrpSpPr>
          <p:cNvPr id="584" name="Google Shape;584;p28"/>
          <p:cNvGrpSpPr/>
          <p:nvPr/>
        </p:nvGrpSpPr>
        <p:grpSpPr>
          <a:xfrm>
            <a:off x="134470" y="1875171"/>
            <a:ext cx="1913237" cy="1512306"/>
            <a:chOff x="3779784" y="1131590"/>
            <a:chExt cx="1341243" cy="1209282"/>
          </a:xfrm>
        </p:grpSpPr>
        <p:sp>
          <p:nvSpPr>
            <p:cNvPr id="585" name="Google Shape;585;p28"/>
            <p:cNvSpPr/>
            <p:nvPr/>
          </p:nvSpPr>
          <p:spPr>
            <a:xfrm>
              <a:off x="3779784" y="1131590"/>
              <a:ext cx="1341243" cy="1209282"/>
            </a:xfrm>
            <a:custGeom>
              <a:avLst/>
              <a:gdLst/>
              <a:ahLst/>
              <a:cxnLst/>
              <a:rect l="l" t="t" r="r" b="b"/>
              <a:pathLst>
                <a:path w="2740" h="2446" extrusionOk="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CACACA"/>
                </a:gs>
                <a:gs pos="100000">
                  <a:srgbClr val="F2F2F2"/>
                </a:gs>
              </a:gsLst>
              <a:lin ang="2700000" scaled="0"/>
            </a:gradFill>
            <a:ln>
              <a:noFill/>
            </a:ln>
            <a:effectLst>
              <a:outerShdw blurRad="279400" dist="177800" dir="8100000" algn="tr" rotWithShape="0">
                <a:srgbClr val="000000">
                  <a:alpha val="17647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ibre Franklin Thin"/>
                <a:ea typeface="Libre Franklin Thin"/>
                <a:cs typeface="Libre Franklin Thin"/>
                <a:sym typeface="Libre Franklin Thin"/>
              </a:endParaRPr>
            </a:p>
          </p:txBody>
        </p:sp>
        <p:sp>
          <p:nvSpPr>
            <p:cNvPr id="586" name="Google Shape;586;p28"/>
            <p:cNvSpPr/>
            <p:nvPr/>
          </p:nvSpPr>
          <p:spPr>
            <a:xfrm>
              <a:off x="3801563" y="1153419"/>
              <a:ext cx="1290288" cy="1163338"/>
            </a:xfrm>
            <a:custGeom>
              <a:avLst/>
              <a:gdLst/>
              <a:ahLst/>
              <a:cxnLst/>
              <a:rect l="l" t="t" r="r" b="b"/>
              <a:pathLst>
                <a:path w="2740" h="2446" extrusionOk="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0A39A"/>
            </a:solidFill>
            <a:ln>
              <a:noFill/>
            </a:ln>
            <a:effectLst>
              <a:outerShdw blurRad="279400" dist="177800" dir="8100000" algn="tr" rotWithShape="0">
                <a:srgbClr val="000000">
                  <a:alpha val="17647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ibre Franklin Thin"/>
                <a:ea typeface="Libre Franklin Thin"/>
                <a:cs typeface="Libre Franklin Thin"/>
                <a:sym typeface="Libre Franklin Thin"/>
              </a:endParaRPr>
            </a:p>
          </p:txBody>
        </p:sp>
      </p:grpSp>
      <p:grpSp>
        <p:nvGrpSpPr>
          <p:cNvPr id="587" name="Google Shape;587;p28"/>
          <p:cNvGrpSpPr/>
          <p:nvPr/>
        </p:nvGrpSpPr>
        <p:grpSpPr>
          <a:xfrm>
            <a:off x="3055078" y="1030401"/>
            <a:ext cx="1198098" cy="1080220"/>
            <a:chOff x="3779784" y="1131590"/>
            <a:chExt cx="1341243" cy="1209282"/>
          </a:xfrm>
        </p:grpSpPr>
        <p:sp>
          <p:nvSpPr>
            <p:cNvPr id="588" name="Google Shape;588;p28"/>
            <p:cNvSpPr/>
            <p:nvPr/>
          </p:nvSpPr>
          <p:spPr>
            <a:xfrm>
              <a:off x="3779784" y="1131590"/>
              <a:ext cx="1341243" cy="1209282"/>
            </a:xfrm>
            <a:custGeom>
              <a:avLst/>
              <a:gdLst/>
              <a:ahLst/>
              <a:cxnLst/>
              <a:rect l="l" t="t" r="r" b="b"/>
              <a:pathLst>
                <a:path w="2740" h="2446" extrusionOk="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CACACA"/>
                </a:gs>
                <a:gs pos="100000">
                  <a:srgbClr val="F2F2F2"/>
                </a:gs>
              </a:gsLst>
              <a:lin ang="2700000" scaled="0"/>
            </a:gradFill>
            <a:ln>
              <a:noFill/>
            </a:ln>
            <a:effectLst>
              <a:outerShdw blurRad="279400" dist="177800" dir="8100000" algn="tr" rotWithShape="0">
                <a:srgbClr val="000000">
                  <a:alpha val="17647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ibre Franklin Thin"/>
                <a:ea typeface="Libre Franklin Thin"/>
                <a:cs typeface="Libre Franklin Thin"/>
                <a:sym typeface="Libre Franklin Thin"/>
              </a:endParaRPr>
            </a:p>
          </p:txBody>
        </p:sp>
        <p:sp>
          <p:nvSpPr>
            <p:cNvPr id="589" name="Google Shape;589;p28"/>
            <p:cNvSpPr/>
            <p:nvPr/>
          </p:nvSpPr>
          <p:spPr>
            <a:xfrm>
              <a:off x="3801563" y="1153419"/>
              <a:ext cx="1290288" cy="1163338"/>
            </a:xfrm>
            <a:custGeom>
              <a:avLst/>
              <a:gdLst/>
              <a:ahLst/>
              <a:cxnLst/>
              <a:rect l="l" t="t" r="r" b="b"/>
              <a:pathLst>
                <a:path w="2740" h="2446" extrusionOk="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2700000" scaled="0"/>
            </a:gradFill>
            <a:ln>
              <a:noFill/>
            </a:ln>
            <a:effectLst>
              <a:outerShdw blurRad="279400" dist="177800" dir="8100000" algn="tr" rotWithShape="0">
                <a:srgbClr val="000000">
                  <a:alpha val="17647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ibre Franklin Thin"/>
                <a:ea typeface="Libre Franklin Thin"/>
                <a:cs typeface="Libre Franklin Thin"/>
                <a:sym typeface="Libre Franklin Thin"/>
              </a:endParaRPr>
            </a:p>
          </p:txBody>
        </p:sp>
      </p:grpSp>
      <p:grpSp>
        <p:nvGrpSpPr>
          <p:cNvPr id="590" name="Google Shape;590;p28"/>
          <p:cNvGrpSpPr/>
          <p:nvPr/>
        </p:nvGrpSpPr>
        <p:grpSpPr>
          <a:xfrm>
            <a:off x="2483928" y="2298351"/>
            <a:ext cx="1198098" cy="1080220"/>
            <a:chOff x="3779784" y="1131590"/>
            <a:chExt cx="1341243" cy="1209282"/>
          </a:xfrm>
        </p:grpSpPr>
        <p:sp>
          <p:nvSpPr>
            <p:cNvPr id="591" name="Google Shape;591;p28"/>
            <p:cNvSpPr/>
            <p:nvPr/>
          </p:nvSpPr>
          <p:spPr>
            <a:xfrm>
              <a:off x="3779784" y="1131590"/>
              <a:ext cx="1341243" cy="1209282"/>
            </a:xfrm>
            <a:custGeom>
              <a:avLst/>
              <a:gdLst/>
              <a:ahLst/>
              <a:cxnLst/>
              <a:rect l="l" t="t" r="r" b="b"/>
              <a:pathLst>
                <a:path w="2740" h="2446" extrusionOk="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CACACA"/>
                </a:gs>
                <a:gs pos="100000">
                  <a:srgbClr val="F2F2F2"/>
                </a:gs>
              </a:gsLst>
              <a:lin ang="2700000" scaled="0"/>
            </a:gradFill>
            <a:ln>
              <a:noFill/>
            </a:ln>
            <a:effectLst>
              <a:outerShdw blurRad="279400" dist="177800" dir="8100000" algn="tr" rotWithShape="0">
                <a:srgbClr val="000000">
                  <a:alpha val="17647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ibre Franklin Thin"/>
                <a:ea typeface="Libre Franklin Thin"/>
                <a:cs typeface="Libre Franklin Thin"/>
                <a:sym typeface="Libre Franklin Thin"/>
              </a:endParaRPr>
            </a:p>
          </p:txBody>
        </p:sp>
        <p:sp>
          <p:nvSpPr>
            <p:cNvPr id="592" name="Google Shape;592;p28"/>
            <p:cNvSpPr/>
            <p:nvPr/>
          </p:nvSpPr>
          <p:spPr>
            <a:xfrm>
              <a:off x="3801563" y="1153419"/>
              <a:ext cx="1290288" cy="1163338"/>
            </a:xfrm>
            <a:custGeom>
              <a:avLst/>
              <a:gdLst/>
              <a:ahLst/>
              <a:cxnLst/>
              <a:rect l="l" t="t" r="r" b="b"/>
              <a:pathLst>
                <a:path w="2740" h="2446" extrusionOk="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2700000" scaled="0"/>
            </a:gradFill>
            <a:ln>
              <a:noFill/>
            </a:ln>
            <a:effectLst>
              <a:outerShdw blurRad="279400" dist="177800" dir="8100000" algn="tr" rotWithShape="0">
                <a:srgbClr val="000000">
                  <a:alpha val="17647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ibre Franklin Thin"/>
                <a:ea typeface="Libre Franklin Thin"/>
                <a:cs typeface="Libre Franklin Thin"/>
                <a:sym typeface="Libre Franklin Thin"/>
              </a:endParaRPr>
            </a:p>
          </p:txBody>
        </p:sp>
      </p:grpSp>
      <p:grpSp>
        <p:nvGrpSpPr>
          <p:cNvPr id="593" name="Google Shape;593;p28"/>
          <p:cNvGrpSpPr/>
          <p:nvPr/>
        </p:nvGrpSpPr>
        <p:grpSpPr>
          <a:xfrm>
            <a:off x="3126626" y="3566301"/>
            <a:ext cx="1198098" cy="1080220"/>
            <a:chOff x="3779784" y="1131590"/>
            <a:chExt cx="1341243" cy="1209282"/>
          </a:xfrm>
        </p:grpSpPr>
        <p:sp>
          <p:nvSpPr>
            <p:cNvPr id="594" name="Google Shape;594;p28"/>
            <p:cNvSpPr/>
            <p:nvPr/>
          </p:nvSpPr>
          <p:spPr>
            <a:xfrm>
              <a:off x="3779784" y="1131590"/>
              <a:ext cx="1341243" cy="1209282"/>
            </a:xfrm>
            <a:custGeom>
              <a:avLst/>
              <a:gdLst/>
              <a:ahLst/>
              <a:cxnLst/>
              <a:rect l="l" t="t" r="r" b="b"/>
              <a:pathLst>
                <a:path w="2740" h="2446" extrusionOk="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CACACA"/>
                </a:gs>
                <a:gs pos="100000">
                  <a:srgbClr val="F2F2F2"/>
                </a:gs>
              </a:gsLst>
              <a:lin ang="2700000" scaled="0"/>
            </a:gradFill>
            <a:ln>
              <a:noFill/>
            </a:ln>
            <a:effectLst>
              <a:outerShdw blurRad="279400" dist="177800" dir="8100000" algn="tr" rotWithShape="0">
                <a:srgbClr val="000000">
                  <a:alpha val="17647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ibre Franklin Thin"/>
                <a:ea typeface="Libre Franklin Thin"/>
                <a:cs typeface="Libre Franklin Thin"/>
                <a:sym typeface="Libre Franklin Thin"/>
              </a:endParaRPr>
            </a:p>
          </p:txBody>
        </p:sp>
        <p:sp>
          <p:nvSpPr>
            <p:cNvPr id="595" name="Google Shape;595;p28"/>
            <p:cNvSpPr/>
            <p:nvPr/>
          </p:nvSpPr>
          <p:spPr>
            <a:xfrm>
              <a:off x="3801563" y="1153419"/>
              <a:ext cx="1290288" cy="1163338"/>
            </a:xfrm>
            <a:custGeom>
              <a:avLst/>
              <a:gdLst/>
              <a:ahLst/>
              <a:cxnLst/>
              <a:rect l="l" t="t" r="r" b="b"/>
              <a:pathLst>
                <a:path w="2740" h="2446" extrusionOk="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2700000" scaled="0"/>
            </a:gradFill>
            <a:ln>
              <a:noFill/>
            </a:ln>
            <a:effectLst>
              <a:outerShdw blurRad="279400" dist="177800" dir="8100000" algn="tr" rotWithShape="0">
                <a:srgbClr val="000000">
                  <a:alpha val="17647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ibre Franklin Thin"/>
                <a:ea typeface="Libre Franklin Thin"/>
                <a:cs typeface="Libre Franklin Thin"/>
                <a:sym typeface="Libre Franklin Thin"/>
              </a:endParaRPr>
            </a:p>
          </p:txBody>
        </p:sp>
      </p:grpSp>
      <p:sp>
        <p:nvSpPr>
          <p:cNvPr id="596" name="Google Shape;596;p28"/>
          <p:cNvSpPr txBox="1"/>
          <p:nvPr/>
        </p:nvSpPr>
        <p:spPr>
          <a:xfrm>
            <a:off x="504076" y="2248738"/>
            <a:ext cx="115747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What’s the Promotion Idea? </a:t>
            </a:r>
            <a:endParaRPr sz="1600" b="1" dirty="0">
              <a:solidFill>
                <a:srgbClr val="FFFFF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597" name="Google Shape;597;p28"/>
          <p:cNvSpPr txBox="1"/>
          <p:nvPr/>
        </p:nvSpPr>
        <p:spPr>
          <a:xfrm>
            <a:off x="3132393" y="1382728"/>
            <a:ext cx="103686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262626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WHAT?</a:t>
            </a:r>
            <a:endParaRPr sz="1600" b="1" dirty="0">
              <a:solidFill>
                <a:srgbClr val="262626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598" name="Google Shape;598;p28"/>
          <p:cNvSpPr txBox="1"/>
          <p:nvPr/>
        </p:nvSpPr>
        <p:spPr>
          <a:xfrm>
            <a:off x="4034387" y="2317853"/>
            <a:ext cx="4365541" cy="3123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sz="1100" dirty="0" smtClean="0">
                <a:solidFill>
                  <a:srgbClr val="000000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A distinctive produc</a:t>
            </a:r>
            <a:r>
              <a:rPr lang="en-US" sz="1100" dirty="0" smtClean="0">
                <a:latin typeface="Libre Franklin Thin"/>
                <a:ea typeface="Libre Franklin Thin"/>
                <a:cs typeface="Libre Franklin Thin"/>
                <a:sym typeface="Libre Franklin Thin"/>
              </a:rPr>
              <a:t>t </a:t>
            </a:r>
            <a:r>
              <a:rPr lang="en-US" sz="1100" dirty="0">
                <a:latin typeface="Libre Franklin Thin"/>
                <a:ea typeface="Libre Franklin Thin"/>
                <a:cs typeface="Libre Franklin Thin"/>
                <a:sym typeface="Libre Franklin Thin"/>
              </a:rPr>
              <a:t>based on </a:t>
            </a:r>
            <a:r>
              <a:rPr lang="en-US" sz="1100" dirty="0" smtClean="0">
                <a:latin typeface="Libre Franklin Thin"/>
                <a:ea typeface="Libre Franklin Thin"/>
                <a:cs typeface="Libre Franklin Thin"/>
                <a:sym typeface="Libre Franklin Thin"/>
              </a:rPr>
              <a:t>water </a:t>
            </a:r>
            <a:r>
              <a:rPr lang="en-US" sz="1100" dirty="0">
                <a:latin typeface="Libre Franklin Thin"/>
                <a:ea typeface="Libre Franklin Thin"/>
                <a:cs typeface="Libre Franklin Thin"/>
                <a:sym typeface="Libre Franklin Thin"/>
              </a:rPr>
              <a:t>protective nanotechnology  </a:t>
            </a:r>
            <a:endParaRPr sz="1100" dirty="0">
              <a:solidFill>
                <a:srgbClr val="000000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599" name="Google Shape;599;p28"/>
          <p:cNvSpPr txBox="1"/>
          <p:nvPr/>
        </p:nvSpPr>
        <p:spPr>
          <a:xfrm>
            <a:off x="4344344" y="3729136"/>
            <a:ext cx="4055583" cy="5324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smtClean="0">
                <a:latin typeface="Libre Franklin Thin"/>
                <a:ea typeface="Libre Franklin Thin"/>
                <a:cs typeface="Libre Franklin Thin"/>
                <a:sym typeface="Libre Franklin Thin"/>
              </a:rPr>
              <a:t>Targeting  new consumer base to experience this outstanding product</a:t>
            </a:r>
            <a:endParaRPr sz="1100" dirty="0">
              <a:solidFill>
                <a:srgbClr val="000000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600" name="Google Shape;600;p28"/>
          <p:cNvSpPr txBox="1"/>
          <p:nvPr/>
        </p:nvSpPr>
        <p:spPr>
          <a:xfrm>
            <a:off x="2588584" y="2601928"/>
            <a:ext cx="103686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262626"/>
                </a:solidFill>
                <a:latin typeface="Libre Franklin Thin"/>
                <a:sym typeface="Libre Franklin Thin"/>
              </a:rPr>
              <a:t>WHY?</a:t>
            </a:r>
            <a:endParaRPr sz="1600" b="1" dirty="0">
              <a:solidFill>
                <a:srgbClr val="262626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601" name="Google Shape;601;p28"/>
          <p:cNvSpPr txBox="1"/>
          <p:nvPr/>
        </p:nvSpPr>
        <p:spPr>
          <a:xfrm>
            <a:off x="3248154" y="3847255"/>
            <a:ext cx="103686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262626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HOW?</a:t>
            </a:r>
            <a:endParaRPr sz="1600" b="1" dirty="0">
              <a:solidFill>
                <a:srgbClr val="262626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</p:spTree>
    <p:extLst>
      <p:ext uri="{BB962C8B-B14F-4D97-AF65-F5344CB8AC3E}">
        <p14:creationId xmlns:p14="http://schemas.microsoft.com/office/powerpoint/2010/main" val="297493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 txBox="1"/>
          <p:nvPr/>
        </p:nvSpPr>
        <p:spPr>
          <a:xfrm>
            <a:off x="4554072" y="1393311"/>
            <a:ext cx="4213410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HYDROTECH AS A DISTINCTIVE </a:t>
            </a:r>
            <a:r>
              <a:rPr lang="en-US" b="1" dirty="0" smtClean="0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BRAND</a:t>
            </a:r>
            <a:endParaRPr b="1" dirty="0">
              <a:solidFill>
                <a:schemeClr val="dk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184" name="Google Shape;184;p16"/>
          <p:cNvSpPr txBox="1"/>
          <p:nvPr/>
        </p:nvSpPr>
        <p:spPr>
          <a:xfrm>
            <a:off x="4428566" y="1876468"/>
            <a:ext cx="4589928" cy="2169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171450" lvl="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050" dirty="0" err="1" smtClean="0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Hydtotech</a:t>
            </a:r>
            <a:r>
              <a:rPr lang="en-US" sz="1050" dirty="0" smtClean="0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 </a:t>
            </a:r>
            <a:r>
              <a:rPr lang="en-US" sz="1050" dirty="0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is a mobile technology brand that prides on the cutting edge water protective nanotechnology to offer sleek smartphone gadgets that fully provides protection from soda, coffee and water, among other </a:t>
            </a:r>
            <a:r>
              <a:rPr lang="en-US" sz="1050" dirty="0" smtClean="0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liquids.</a:t>
            </a:r>
          </a:p>
          <a:p>
            <a:pPr marL="171450" lvl="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1050" dirty="0" smtClean="0">
              <a:solidFill>
                <a:schemeClr val="dk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marL="171450" lvl="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The product has </a:t>
            </a:r>
            <a:r>
              <a:rPr lang="en-US" sz="1050" dirty="0" smtClean="0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market tested value </a:t>
            </a:r>
            <a:r>
              <a:rPr lang="en-US" sz="1050" dirty="0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and reflect not only superior quality but also total protection from water and other </a:t>
            </a:r>
            <a:r>
              <a:rPr lang="en-US" sz="1050" dirty="0" smtClean="0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liquids.</a:t>
            </a:r>
          </a:p>
          <a:p>
            <a:pPr marL="171450" lvl="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1050" dirty="0" smtClean="0">
              <a:solidFill>
                <a:schemeClr val="dk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marL="171450" lvl="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It </a:t>
            </a:r>
            <a:r>
              <a:rPr lang="en-US" sz="1050" dirty="0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offers safety and reliability </a:t>
            </a:r>
            <a:r>
              <a:rPr lang="en-US" sz="1050" dirty="0" smtClean="0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to the consumers. </a:t>
            </a:r>
          </a:p>
          <a:p>
            <a:pPr marL="171450" lvl="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sz="1050" dirty="0">
              <a:solidFill>
                <a:schemeClr val="dk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185" name="Google Shape;185;p16"/>
          <p:cNvSpPr/>
          <p:nvPr/>
        </p:nvSpPr>
        <p:spPr>
          <a:xfrm>
            <a:off x="4428566" y="1688842"/>
            <a:ext cx="4714246" cy="45719"/>
          </a:xfrm>
          <a:prstGeom prst="rect">
            <a:avLst/>
          </a:prstGeom>
          <a:solidFill>
            <a:srgbClr val="00A3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rgbClr val="0C0C0C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186" name="Google Shape;186;p16"/>
          <p:cNvSpPr/>
          <p:nvPr/>
        </p:nvSpPr>
        <p:spPr>
          <a:xfrm>
            <a:off x="1049480" y="386573"/>
            <a:ext cx="3100949" cy="40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74"/>
              <a:buFont typeface="Arial"/>
              <a:buNone/>
            </a:pPr>
            <a:r>
              <a:rPr lang="en-US" sz="2174" b="1" dirty="0" smtClean="0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OVERVIEW</a:t>
            </a:r>
            <a:endParaRPr sz="2174" b="1" dirty="0">
              <a:solidFill>
                <a:srgbClr val="3F3F3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846" y="1711701"/>
            <a:ext cx="3584581" cy="2161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6"/>
          <p:cNvSpPr/>
          <p:nvPr/>
        </p:nvSpPr>
        <p:spPr>
          <a:xfrm>
            <a:off x="5456850" y="1851672"/>
            <a:ext cx="699328" cy="699328"/>
          </a:xfrm>
          <a:prstGeom prst="ellipse">
            <a:avLst/>
          </a:prstGeom>
          <a:solidFill>
            <a:srgbClr val="00A39A"/>
          </a:solidFill>
          <a:ln>
            <a:noFill/>
          </a:ln>
          <a:effectLst>
            <a:outerShdw blurRad="444500" dist="254000" dir="8100000" algn="tr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grpSp>
        <p:nvGrpSpPr>
          <p:cNvPr id="530" name="Google Shape;530;p26"/>
          <p:cNvGrpSpPr/>
          <p:nvPr/>
        </p:nvGrpSpPr>
        <p:grpSpPr>
          <a:xfrm>
            <a:off x="5098510" y="2421771"/>
            <a:ext cx="890519" cy="890519"/>
            <a:chOff x="304800" y="673100"/>
            <a:chExt cx="4000500" cy="4000500"/>
          </a:xfrm>
        </p:grpSpPr>
        <p:sp>
          <p:nvSpPr>
            <p:cNvPr id="531" name="Google Shape;531;p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444500" dist="254000" dir="8100000" algn="tr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endParaRPr>
            </a:p>
          </p:txBody>
        </p:sp>
        <p:sp>
          <p:nvSpPr>
            <p:cNvPr id="532" name="Google Shape;532;p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  <a:effectLst>
              <a:outerShdw blurRad="444500" dist="254000" dir="8100000" algn="tr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endParaRPr>
            </a:p>
          </p:txBody>
        </p:sp>
      </p:grpSp>
      <p:sp>
        <p:nvSpPr>
          <p:cNvPr id="533" name="Google Shape;533;p26"/>
          <p:cNvSpPr/>
          <p:nvPr/>
        </p:nvSpPr>
        <p:spPr>
          <a:xfrm>
            <a:off x="4400031" y="2859783"/>
            <a:ext cx="986506" cy="986506"/>
          </a:xfrm>
          <a:prstGeom prst="ellipse">
            <a:avLst/>
          </a:prstGeom>
          <a:solidFill>
            <a:srgbClr val="00A39A"/>
          </a:solidFill>
          <a:ln>
            <a:noFill/>
          </a:ln>
          <a:effectLst>
            <a:outerShdw blurRad="444500" dist="254000" dir="8100000" algn="tr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grpSp>
        <p:nvGrpSpPr>
          <p:cNvPr id="534" name="Google Shape;534;p26"/>
          <p:cNvGrpSpPr/>
          <p:nvPr/>
        </p:nvGrpSpPr>
        <p:grpSpPr>
          <a:xfrm>
            <a:off x="3305969" y="2499747"/>
            <a:ext cx="1360493" cy="1360493"/>
            <a:chOff x="304800" y="673100"/>
            <a:chExt cx="4000500" cy="4000500"/>
          </a:xfrm>
        </p:grpSpPr>
        <p:sp>
          <p:nvSpPr>
            <p:cNvPr id="535" name="Google Shape;535;p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444500" dist="254000" dir="8100000" algn="tr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endParaRPr>
            </a:p>
          </p:txBody>
        </p:sp>
        <p:sp>
          <p:nvSpPr>
            <p:cNvPr id="536" name="Google Shape;536;p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  <a:effectLst>
              <a:outerShdw blurRad="444500" dist="254000" dir="8100000" algn="tr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endParaRPr>
            </a:p>
          </p:txBody>
        </p:sp>
      </p:grpSp>
      <p:sp>
        <p:nvSpPr>
          <p:cNvPr id="537" name="Google Shape;537;p26"/>
          <p:cNvSpPr/>
          <p:nvPr/>
        </p:nvSpPr>
        <p:spPr>
          <a:xfrm>
            <a:off x="2774913" y="1328278"/>
            <a:ext cx="1603512" cy="1603512"/>
          </a:xfrm>
          <a:prstGeom prst="ellipse">
            <a:avLst/>
          </a:prstGeom>
          <a:solidFill>
            <a:srgbClr val="00A39A"/>
          </a:solidFill>
          <a:ln>
            <a:noFill/>
          </a:ln>
          <a:effectLst>
            <a:outerShdw blurRad="444500" dist="254000" dir="8100000" algn="tr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540" name="Google Shape;540;p26"/>
          <p:cNvSpPr txBox="1"/>
          <p:nvPr/>
        </p:nvSpPr>
        <p:spPr>
          <a:xfrm>
            <a:off x="6499184" y="2454157"/>
            <a:ext cx="2465521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1050" dirty="0" smtClean="0">
                <a:solidFill>
                  <a:srgbClr val="484848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To </a:t>
            </a:r>
            <a:r>
              <a:rPr lang="en-US" sz="1050" dirty="0">
                <a:solidFill>
                  <a:srgbClr val="484848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earn more sales revenue arising from increased demand for the waterproof smartphone product</a:t>
            </a:r>
            <a:endParaRPr sz="1050" dirty="0">
              <a:solidFill>
                <a:srgbClr val="484848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541" name="Google Shape;541;p26"/>
          <p:cNvSpPr txBox="1"/>
          <p:nvPr/>
        </p:nvSpPr>
        <p:spPr>
          <a:xfrm>
            <a:off x="6501976" y="2167305"/>
            <a:ext cx="62709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00A39A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5</a:t>
            </a:r>
            <a:endParaRPr sz="1400" b="1" dirty="0">
              <a:solidFill>
                <a:srgbClr val="00A39A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542" name="Google Shape;542;p26"/>
          <p:cNvSpPr txBox="1"/>
          <p:nvPr/>
        </p:nvSpPr>
        <p:spPr>
          <a:xfrm>
            <a:off x="6145048" y="3421886"/>
            <a:ext cx="2389352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1000" dirty="0" smtClean="0">
                <a:solidFill>
                  <a:srgbClr val="484848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To </a:t>
            </a:r>
            <a:r>
              <a:rPr lang="en-US" sz="1000" dirty="0">
                <a:solidFill>
                  <a:srgbClr val="484848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grow the brand loyalty for our smartphone product from the current 5% to 6.5 percent</a:t>
            </a:r>
            <a:endParaRPr sz="1000" dirty="0">
              <a:solidFill>
                <a:srgbClr val="484848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543" name="Google Shape;543;p26"/>
          <p:cNvSpPr txBox="1"/>
          <p:nvPr/>
        </p:nvSpPr>
        <p:spPr>
          <a:xfrm>
            <a:off x="6124369" y="3104121"/>
            <a:ext cx="6024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rgbClr val="00A39A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4</a:t>
            </a:r>
            <a:endParaRPr sz="1400" b="1" dirty="0">
              <a:solidFill>
                <a:srgbClr val="00A39A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544" name="Google Shape;544;p26"/>
          <p:cNvSpPr txBox="1"/>
          <p:nvPr/>
        </p:nvSpPr>
        <p:spPr>
          <a:xfrm>
            <a:off x="4843000" y="4371950"/>
            <a:ext cx="240048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1000" dirty="0" smtClean="0">
                <a:solidFill>
                  <a:srgbClr val="484848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To </a:t>
            </a:r>
            <a:r>
              <a:rPr lang="en-US" sz="1000" dirty="0">
                <a:solidFill>
                  <a:srgbClr val="484848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target a new base of customers who have not heard before and used waterproof smartphone and create our brand </a:t>
            </a:r>
            <a:r>
              <a:rPr lang="en-US" sz="1000" dirty="0" smtClean="0">
                <a:solidFill>
                  <a:srgbClr val="484848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visibility.</a:t>
            </a:r>
            <a:endParaRPr sz="1000" dirty="0">
              <a:solidFill>
                <a:srgbClr val="484848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545" name="Google Shape;545;p26"/>
          <p:cNvSpPr txBox="1"/>
          <p:nvPr/>
        </p:nvSpPr>
        <p:spPr>
          <a:xfrm>
            <a:off x="4846615" y="3999040"/>
            <a:ext cx="6024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A39A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3</a:t>
            </a:r>
            <a:endParaRPr sz="1400" b="1" dirty="0">
              <a:solidFill>
                <a:srgbClr val="00A39A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546" name="Google Shape;546;p26"/>
          <p:cNvSpPr txBox="1"/>
          <p:nvPr/>
        </p:nvSpPr>
        <p:spPr>
          <a:xfrm>
            <a:off x="1721466" y="3867629"/>
            <a:ext cx="1882346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1000" dirty="0" smtClean="0">
                <a:solidFill>
                  <a:srgbClr val="484848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To </a:t>
            </a:r>
            <a:r>
              <a:rPr lang="en-US" sz="1000" dirty="0">
                <a:solidFill>
                  <a:srgbClr val="484848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effectively plan and execute a market campaign that would realize increased demand for the waterproof smartphone product</a:t>
            </a:r>
            <a:endParaRPr sz="1000" dirty="0">
              <a:solidFill>
                <a:srgbClr val="484848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547" name="Google Shape;547;p26"/>
          <p:cNvSpPr txBox="1"/>
          <p:nvPr/>
        </p:nvSpPr>
        <p:spPr>
          <a:xfrm>
            <a:off x="1680237" y="3481167"/>
            <a:ext cx="6024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rgbClr val="00A39A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2</a:t>
            </a:r>
            <a:endParaRPr sz="1400" b="1" dirty="0">
              <a:solidFill>
                <a:srgbClr val="00A39A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548" name="Google Shape;548;p26"/>
          <p:cNvSpPr txBox="1"/>
          <p:nvPr/>
        </p:nvSpPr>
        <p:spPr>
          <a:xfrm>
            <a:off x="1199323" y="1924840"/>
            <a:ext cx="1509771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1000" dirty="0" smtClean="0">
                <a:solidFill>
                  <a:srgbClr val="484848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To raise </a:t>
            </a:r>
            <a:r>
              <a:rPr lang="en-US" sz="1000" dirty="0">
                <a:solidFill>
                  <a:srgbClr val="484848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awareness about our unique brand of waterproof smartphone </a:t>
            </a:r>
            <a:r>
              <a:rPr lang="en-US" sz="1000" dirty="0" smtClean="0">
                <a:solidFill>
                  <a:srgbClr val="484848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product </a:t>
            </a:r>
            <a:r>
              <a:rPr lang="en-US" sz="1000" dirty="0">
                <a:solidFill>
                  <a:srgbClr val="484848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with liquid protection as one of its salient features. </a:t>
            </a:r>
            <a:endParaRPr sz="1000" dirty="0">
              <a:solidFill>
                <a:srgbClr val="484848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549" name="Google Shape;549;p26"/>
          <p:cNvSpPr txBox="1"/>
          <p:nvPr/>
        </p:nvSpPr>
        <p:spPr>
          <a:xfrm>
            <a:off x="1194322" y="1571802"/>
            <a:ext cx="62709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rgbClr val="00A39A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1</a:t>
            </a:r>
            <a:endParaRPr sz="1400" b="1" dirty="0">
              <a:solidFill>
                <a:srgbClr val="00A39A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cxnSp>
        <p:nvCxnSpPr>
          <p:cNvPr id="551" name="Google Shape;551;p26"/>
          <p:cNvCxnSpPr/>
          <p:nvPr/>
        </p:nvCxnSpPr>
        <p:spPr>
          <a:xfrm rot="10800000">
            <a:off x="6119428" y="3104126"/>
            <a:ext cx="4076" cy="61975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552" name="Google Shape;552;p26"/>
          <p:cNvCxnSpPr/>
          <p:nvPr/>
        </p:nvCxnSpPr>
        <p:spPr>
          <a:xfrm rot="10800000">
            <a:off x="6499180" y="2239313"/>
            <a:ext cx="3324" cy="620469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553" name="Google Shape;553;p26"/>
          <p:cNvCxnSpPr/>
          <p:nvPr/>
        </p:nvCxnSpPr>
        <p:spPr>
          <a:xfrm rot="10800000" flipH="1">
            <a:off x="4842996" y="3999040"/>
            <a:ext cx="8518" cy="66095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554" name="Google Shape;554;p26"/>
          <p:cNvCxnSpPr/>
          <p:nvPr/>
        </p:nvCxnSpPr>
        <p:spPr>
          <a:xfrm rot="10800000" flipH="1">
            <a:off x="1675341" y="3421886"/>
            <a:ext cx="4901" cy="73404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555" name="Google Shape;555;p26"/>
          <p:cNvCxnSpPr/>
          <p:nvPr/>
        </p:nvCxnSpPr>
        <p:spPr>
          <a:xfrm rot="10800000">
            <a:off x="1187624" y="1539148"/>
            <a:ext cx="0" cy="782048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556" name="Google Shape;556;p26"/>
          <p:cNvSpPr/>
          <p:nvPr/>
        </p:nvSpPr>
        <p:spPr>
          <a:xfrm>
            <a:off x="1049480" y="386573"/>
            <a:ext cx="4866251" cy="40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74"/>
              <a:buFont typeface="Arial"/>
              <a:buNone/>
            </a:pPr>
            <a:r>
              <a:rPr lang="en-US" sz="2000" b="1" dirty="0" smtClean="0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CAMPAIGN’S GOALS &amp; OBJECTIVES</a:t>
            </a:r>
            <a:endParaRPr sz="2000" b="1" dirty="0">
              <a:solidFill>
                <a:srgbClr val="3F3F3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/>
          <p:nvPr/>
        </p:nvSpPr>
        <p:spPr>
          <a:xfrm>
            <a:off x="645460" y="3219824"/>
            <a:ext cx="2537012" cy="199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cap="none" dirty="0" smtClean="0">
                <a:solidFill>
                  <a:srgbClr val="00A39A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TEENS/YOUNG ADULTS</a:t>
            </a:r>
            <a:endParaRPr sz="1400" b="1" cap="none" dirty="0">
              <a:solidFill>
                <a:srgbClr val="00A39A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211" name="Google Shape;211;p18"/>
          <p:cNvSpPr txBox="1"/>
          <p:nvPr/>
        </p:nvSpPr>
        <p:spPr>
          <a:xfrm>
            <a:off x="413545" y="3702114"/>
            <a:ext cx="1704943" cy="1069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92592"/>
              </a:lnSpc>
            </a:pPr>
            <a:r>
              <a:rPr lang="en-US" sz="900" dirty="0" smtClean="0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They </a:t>
            </a:r>
            <a:r>
              <a:rPr lang="en-US" sz="900" dirty="0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are most </a:t>
            </a:r>
            <a:r>
              <a:rPr lang="en-US" sz="900" dirty="0" smtClean="0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intensive </a:t>
            </a:r>
            <a:r>
              <a:rPr lang="en-US" sz="900" dirty="0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consumers of digital content and are enthusiastic about latest technological trends</a:t>
            </a:r>
            <a:endParaRPr sz="900" dirty="0">
              <a:solidFill>
                <a:srgbClr val="3F3F3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213" name="Google Shape;213;p18"/>
          <p:cNvSpPr/>
          <p:nvPr/>
        </p:nvSpPr>
        <p:spPr>
          <a:xfrm>
            <a:off x="3615495" y="3219825"/>
            <a:ext cx="1909719" cy="10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cap="none" dirty="0" smtClean="0">
                <a:solidFill>
                  <a:srgbClr val="00A39A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THE MIDDLE AGED</a:t>
            </a:r>
            <a:endParaRPr sz="1400" b="1" cap="none" dirty="0">
              <a:solidFill>
                <a:srgbClr val="00A39A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3265609" y="3707153"/>
            <a:ext cx="1704943" cy="1069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92592"/>
              </a:lnSpc>
            </a:pPr>
            <a:r>
              <a:rPr lang="en-US" sz="900" dirty="0" smtClean="0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Not too </a:t>
            </a:r>
            <a:r>
              <a:rPr lang="en-US" sz="900" dirty="0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tech-savvy like youths but have a preference for the cost, convenience and safety of their gadgets</a:t>
            </a:r>
            <a:endParaRPr sz="900" dirty="0">
              <a:solidFill>
                <a:srgbClr val="3F3F3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216" name="Google Shape;216;p18"/>
          <p:cNvSpPr/>
          <p:nvPr/>
        </p:nvSpPr>
        <p:spPr>
          <a:xfrm>
            <a:off x="6133946" y="3219826"/>
            <a:ext cx="1997042" cy="19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cap="none" dirty="0" smtClean="0">
                <a:solidFill>
                  <a:srgbClr val="00A39A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THE OLDER ADULTS</a:t>
            </a:r>
            <a:endParaRPr sz="1400" b="1" cap="none" dirty="0">
              <a:solidFill>
                <a:srgbClr val="00A39A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217" name="Google Shape;217;p18"/>
          <p:cNvSpPr txBox="1"/>
          <p:nvPr/>
        </p:nvSpPr>
        <p:spPr>
          <a:xfrm>
            <a:off x="6117673" y="3868827"/>
            <a:ext cx="1704943" cy="801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92592"/>
              </a:lnSpc>
            </a:pPr>
            <a:r>
              <a:rPr lang="en-US" sz="900" dirty="0" smtClean="0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The product provides safety, </a:t>
            </a:r>
            <a:r>
              <a:rPr lang="en-US" sz="900" dirty="0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especially with regard to falling into liquids. </a:t>
            </a:r>
            <a:endParaRPr sz="900" dirty="0">
              <a:solidFill>
                <a:srgbClr val="3F3F3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cxnSp>
        <p:nvCxnSpPr>
          <p:cNvPr id="218" name="Google Shape;218;p18"/>
          <p:cNvCxnSpPr/>
          <p:nvPr/>
        </p:nvCxnSpPr>
        <p:spPr>
          <a:xfrm>
            <a:off x="3294545" y="1588299"/>
            <a:ext cx="0" cy="2383631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19" name="Google Shape;219;p18"/>
          <p:cNvCxnSpPr/>
          <p:nvPr/>
        </p:nvCxnSpPr>
        <p:spPr>
          <a:xfrm>
            <a:off x="5821443" y="1588299"/>
            <a:ext cx="0" cy="2383631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20" name="Google Shape;220;p18"/>
          <p:cNvSpPr/>
          <p:nvPr/>
        </p:nvSpPr>
        <p:spPr>
          <a:xfrm>
            <a:off x="1049480" y="386573"/>
            <a:ext cx="4625179" cy="40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74"/>
              <a:buFont typeface="Arial"/>
              <a:buNone/>
            </a:pPr>
            <a:r>
              <a:rPr lang="en-US" sz="2174" b="1" dirty="0" smtClean="0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TARGET AUDIENCE</a:t>
            </a:r>
            <a:endParaRPr sz="2174" b="1" dirty="0">
              <a:solidFill>
                <a:srgbClr val="3F3F3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545" y="1316593"/>
            <a:ext cx="2375662" cy="17573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1"/>
          <a:stretch/>
        </p:blipFill>
        <p:spPr>
          <a:xfrm>
            <a:off x="5821443" y="1316594"/>
            <a:ext cx="2469540" cy="1757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1" t="4423" r="5091" b="4378"/>
          <a:stretch/>
        </p:blipFill>
        <p:spPr>
          <a:xfrm>
            <a:off x="581715" y="1272650"/>
            <a:ext cx="2125626" cy="1801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34"/>
          <p:cNvSpPr txBox="1"/>
          <p:nvPr/>
        </p:nvSpPr>
        <p:spPr>
          <a:xfrm>
            <a:off x="3971364" y="1814449"/>
            <a:ext cx="4939553" cy="14003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lvl="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3A3838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O</a:t>
            </a:r>
            <a:r>
              <a:rPr lang="en-US" sz="1000" dirty="0" smtClean="0">
                <a:solidFill>
                  <a:srgbClr val="3A3838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ur products </a:t>
            </a:r>
            <a:r>
              <a:rPr lang="en-US" sz="1000" dirty="0">
                <a:solidFill>
                  <a:srgbClr val="FF0000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defy any challenges </a:t>
            </a:r>
            <a:r>
              <a:rPr lang="en-US" sz="1000" dirty="0">
                <a:solidFill>
                  <a:srgbClr val="3A3838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regarding </a:t>
            </a:r>
            <a:r>
              <a:rPr lang="en-US" sz="1000" dirty="0">
                <a:solidFill>
                  <a:srgbClr val="FF0000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water, coffee or liquid spill. </a:t>
            </a:r>
            <a:endParaRPr lang="en-US" sz="1000" dirty="0" smtClean="0">
              <a:solidFill>
                <a:srgbClr val="FF0000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marL="171450" lvl="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rgbClr val="3A3838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marL="171450" lvl="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3A3838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While </a:t>
            </a:r>
            <a:r>
              <a:rPr lang="en-US" sz="1000" dirty="0">
                <a:solidFill>
                  <a:srgbClr val="3A3838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other smartphone brands are vulnerable to liquid spills, </a:t>
            </a:r>
            <a:r>
              <a:rPr lang="en-US" sz="1000" dirty="0" err="1">
                <a:solidFill>
                  <a:srgbClr val="3A3838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Hydrotech</a:t>
            </a:r>
            <a:r>
              <a:rPr lang="en-US" sz="1000" dirty="0">
                <a:solidFill>
                  <a:srgbClr val="3A3838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 products are invincible and indifferent in such situation. </a:t>
            </a:r>
            <a:endParaRPr lang="en-US" sz="1000" dirty="0" smtClean="0">
              <a:solidFill>
                <a:srgbClr val="3A3838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marL="171450" lvl="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rgbClr val="3A3838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marL="171450" lvl="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3A3838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Therefore</a:t>
            </a:r>
            <a:r>
              <a:rPr lang="en-US" sz="1000" dirty="0">
                <a:solidFill>
                  <a:srgbClr val="3A3838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, the consumer is assured of a smartphone of a superior brand, having all other exciting features but undamaged by liquids. </a:t>
            </a:r>
            <a:endParaRPr sz="1000" dirty="0">
              <a:solidFill>
                <a:srgbClr val="3A3838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758" name="Google Shape;758;p34"/>
          <p:cNvSpPr/>
          <p:nvPr/>
        </p:nvSpPr>
        <p:spPr>
          <a:xfrm>
            <a:off x="3422571" y="2490353"/>
            <a:ext cx="216024" cy="216024"/>
          </a:xfrm>
          <a:prstGeom prst="ellipse">
            <a:avLst/>
          </a:prstGeom>
          <a:solidFill>
            <a:srgbClr val="00A3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cxnSp>
        <p:nvCxnSpPr>
          <p:cNvPr id="759" name="Google Shape;759;p34"/>
          <p:cNvCxnSpPr>
            <a:stCxn id="758" idx="6"/>
          </p:cNvCxnSpPr>
          <p:nvPr/>
        </p:nvCxnSpPr>
        <p:spPr>
          <a:xfrm>
            <a:off x="3638595" y="2598365"/>
            <a:ext cx="332770" cy="10708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dash"/>
            <a:miter lim="800000"/>
            <a:headEnd type="none" w="sm" len="sm"/>
            <a:tailEnd type="oval" w="sm" len="sm"/>
          </a:ln>
        </p:spPr>
      </p:cxnSp>
      <p:sp>
        <p:nvSpPr>
          <p:cNvPr id="769" name="Google Shape;769;p34"/>
          <p:cNvSpPr txBox="1"/>
          <p:nvPr/>
        </p:nvSpPr>
        <p:spPr>
          <a:xfrm>
            <a:off x="1361860" y="3406713"/>
            <a:ext cx="140080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NOTE HERE</a:t>
            </a:r>
            <a:endParaRPr sz="2000" b="1" dirty="0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770" name="Google Shape;770;p34"/>
          <p:cNvSpPr/>
          <p:nvPr/>
        </p:nvSpPr>
        <p:spPr>
          <a:xfrm>
            <a:off x="1192760" y="1347614"/>
            <a:ext cx="1739001" cy="1739001"/>
          </a:xfrm>
          <a:prstGeom prst="ellipse">
            <a:avLst/>
          </a:prstGeom>
          <a:solidFill>
            <a:srgbClr val="00A3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A3838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771" name="Google Shape;771;p34"/>
          <p:cNvSpPr/>
          <p:nvPr/>
        </p:nvSpPr>
        <p:spPr>
          <a:xfrm>
            <a:off x="1485652" y="1814449"/>
            <a:ext cx="1153220" cy="805332"/>
          </a:xfrm>
          <a:custGeom>
            <a:avLst/>
            <a:gdLst/>
            <a:ahLst/>
            <a:cxnLst/>
            <a:rect l="l" t="t" r="r" b="b"/>
            <a:pathLst>
              <a:path w="2074863" h="1449388" extrusionOk="0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A3838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772" name="Google Shape;772;p34"/>
          <p:cNvSpPr/>
          <p:nvPr/>
        </p:nvSpPr>
        <p:spPr>
          <a:xfrm>
            <a:off x="1049480" y="386573"/>
            <a:ext cx="5925061" cy="40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74"/>
              <a:buFont typeface="Arial"/>
              <a:buNone/>
            </a:pPr>
            <a:r>
              <a:rPr lang="en-US" sz="2174" b="1" dirty="0" smtClean="0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MOST IMPORTANT THING TO SHOW</a:t>
            </a:r>
            <a:endParaRPr sz="2174" b="1" dirty="0">
              <a:solidFill>
                <a:srgbClr val="3F3F3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"/>
          <p:cNvSpPr/>
          <p:nvPr/>
        </p:nvSpPr>
        <p:spPr>
          <a:xfrm>
            <a:off x="148267" y="4647248"/>
            <a:ext cx="8536178" cy="27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171450" lvl="0" indent="-171450">
              <a:lnSpc>
                <a:spcPct val="130000"/>
              </a:lnSpc>
              <a:buClr>
                <a:srgbClr val="262626"/>
              </a:buClr>
              <a:buSzPts val="1050"/>
              <a:buFont typeface="Arial" panose="020B0604020202020204" pitchFamily="34" charset="0"/>
              <a:buChar char="•"/>
            </a:pPr>
            <a:r>
              <a:rPr lang="en-US" sz="950" dirty="0" smtClean="0">
                <a:solidFill>
                  <a:srgbClr val="262626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Our core values reflect  </a:t>
            </a:r>
            <a:r>
              <a:rPr lang="en-US" sz="950" dirty="0">
                <a:solidFill>
                  <a:srgbClr val="262626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our market positioning as a brand that provides solutions while giving consumers a special style in this unique product. </a:t>
            </a:r>
            <a:endParaRPr lang="en-US" sz="950" dirty="0" smtClean="0">
              <a:solidFill>
                <a:srgbClr val="262626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marL="171450" lvl="0" indent="-171450">
              <a:lnSpc>
                <a:spcPct val="130000"/>
              </a:lnSpc>
              <a:buClr>
                <a:srgbClr val="262626"/>
              </a:buClr>
              <a:buSzPts val="1050"/>
              <a:buFont typeface="Arial" panose="020B0604020202020204" pitchFamily="34" charset="0"/>
              <a:buChar char="•"/>
            </a:pPr>
            <a:r>
              <a:rPr lang="en-US" sz="950" dirty="0" smtClean="0">
                <a:solidFill>
                  <a:srgbClr val="262626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At </a:t>
            </a:r>
            <a:r>
              <a:rPr lang="en-US" sz="950" dirty="0" err="1">
                <a:solidFill>
                  <a:srgbClr val="262626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Hydotech</a:t>
            </a:r>
            <a:r>
              <a:rPr lang="en-US" sz="950" dirty="0">
                <a:solidFill>
                  <a:srgbClr val="262626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, it is not just enough to be different, but being different with style, comfort and safety for the smartphone gadget that one uses. </a:t>
            </a:r>
            <a:endParaRPr sz="950" dirty="0">
              <a:solidFill>
                <a:srgbClr val="262626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grpSp>
        <p:nvGrpSpPr>
          <p:cNvPr id="226" name="Google Shape;226;p19"/>
          <p:cNvGrpSpPr/>
          <p:nvPr/>
        </p:nvGrpSpPr>
        <p:grpSpPr>
          <a:xfrm>
            <a:off x="450578" y="2830274"/>
            <a:ext cx="8202827" cy="328608"/>
            <a:chOff x="534438" y="3368953"/>
            <a:chExt cx="10944224" cy="438144"/>
          </a:xfrm>
        </p:grpSpPr>
        <p:sp>
          <p:nvSpPr>
            <p:cNvPr id="227" name="Google Shape;227;p19"/>
            <p:cNvSpPr/>
            <p:nvPr/>
          </p:nvSpPr>
          <p:spPr>
            <a:xfrm>
              <a:off x="11049789" y="3503489"/>
              <a:ext cx="50397" cy="169069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endParaRPr>
            </a:p>
          </p:txBody>
        </p:sp>
        <p:grpSp>
          <p:nvGrpSpPr>
            <p:cNvPr id="228" name="Google Shape;228;p19"/>
            <p:cNvGrpSpPr/>
            <p:nvPr/>
          </p:nvGrpSpPr>
          <p:grpSpPr>
            <a:xfrm>
              <a:off x="534438" y="3368953"/>
              <a:ext cx="10944224" cy="438144"/>
              <a:chOff x="623889" y="3209929"/>
              <a:chExt cx="10944224" cy="438144"/>
            </a:xfrm>
          </p:grpSpPr>
          <p:sp>
            <p:nvSpPr>
              <p:cNvPr id="229" name="Google Shape;229;p19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Libre Franklin Thin"/>
                  <a:ea typeface="Libre Franklin Thin"/>
                  <a:cs typeface="Libre Franklin Thin"/>
                  <a:sym typeface="Libre Franklin Thin"/>
                </a:endParaRPr>
              </a:p>
            </p:txBody>
          </p:sp>
          <p:sp>
            <p:nvSpPr>
              <p:cNvPr id="230" name="Google Shape;230;p19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Libre Franklin Thin"/>
                  <a:ea typeface="Libre Franklin Thin"/>
                  <a:cs typeface="Libre Franklin Thin"/>
                  <a:sym typeface="Libre Franklin Thin"/>
                </a:endParaRPr>
              </a:p>
            </p:txBody>
          </p:sp>
          <p:sp>
            <p:nvSpPr>
              <p:cNvPr id="231" name="Google Shape;231;p19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Libre Franklin Thin"/>
                  <a:ea typeface="Libre Franklin Thin"/>
                  <a:cs typeface="Libre Franklin Thin"/>
                  <a:sym typeface="Libre Franklin Thin"/>
                </a:endParaRPr>
              </a:p>
            </p:txBody>
          </p:sp>
          <p:sp>
            <p:nvSpPr>
              <p:cNvPr id="232" name="Google Shape;232;p19"/>
              <p:cNvSpPr/>
              <p:nvPr/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Libre Franklin Thin"/>
                  <a:ea typeface="Libre Franklin Thin"/>
                  <a:cs typeface="Libre Franklin Thin"/>
                  <a:sym typeface="Libre Franklin Thin"/>
                </a:endParaRPr>
              </a:p>
            </p:txBody>
          </p:sp>
          <p:sp>
            <p:nvSpPr>
              <p:cNvPr id="233" name="Google Shape;233;p19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Libre Franklin Thin"/>
                  <a:ea typeface="Libre Franklin Thin"/>
                  <a:cs typeface="Libre Franklin Thin"/>
                  <a:sym typeface="Libre Franklin Thin"/>
                </a:endParaRPr>
              </a:p>
            </p:txBody>
          </p:sp>
          <p:sp>
            <p:nvSpPr>
              <p:cNvPr id="234" name="Google Shape;234;p19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Libre Franklin Thin"/>
                  <a:ea typeface="Libre Franklin Thin"/>
                  <a:cs typeface="Libre Franklin Thin"/>
                  <a:sym typeface="Libre Franklin Thin"/>
                </a:endParaRPr>
              </a:p>
            </p:txBody>
          </p:sp>
          <p:sp>
            <p:nvSpPr>
              <p:cNvPr id="235" name="Google Shape;235;p19"/>
              <p:cNvSpPr/>
              <p:nvPr/>
            </p:nvSpPr>
            <p:spPr>
              <a:xfrm rot="5400000">
                <a:off x="11159803" y="3239763"/>
                <a:ext cx="438144" cy="378476"/>
              </a:xfrm>
              <a:prstGeom prst="triangle">
                <a:avLst>
                  <a:gd name="adj" fmla="val 50000"/>
                </a:avLst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Libre Franklin Thin"/>
                  <a:ea typeface="Libre Franklin Thin"/>
                  <a:cs typeface="Libre Franklin Thin"/>
                  <a:sym typeface="Libre Franklin Thin"/>
                </a:endParaRPr>
              </a:p>
            </p:txBody>
          </p:sp>
        </p:grpSp>
      </p:grpSp>
      <p:cxnSp>
        <p:nvCxnSpPr>
          <p:cNvPr id="236" name="Google Shape;236;p19"/>
          <p:cNvCxnSpPr>
            <a:stCxn id="237" idx="3"/>
            <a:endCxn id="238" idx="1"/>
          </p:cNvCxnSpPr>
          <p:nvPr/>
        </p:nvCxnSpPr>
        <p:spPr>
          <a:xfrm rot="-5400000">
            <a:off x="860156" y="2351042"/>
            <a:ext cx="564600" cy="218400"/>
          </a:xfrm>
          <a:prstGeom prst="bentConnector2">
            <a:avLst/>
          </a:prstGeom>
          <a:noFill/>
          <a:ln w="9525" cap="flat" cmpd="sng">
            <a:solidFill>
              <a:srgbClr val="414455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39" name="Google Shape;239;p19"/>
          <p:cNvGrpSpPr/>
          <p:nvPr/>
        </p:nvGrpSpPr>
        <p:grpSpPr>
          <a:xfrm>
            <a:off x="814737" y="2742542"/>
            <a:ext cx="437038" cy="507294"/>
            <a:chOff x="1109756" y="3090803"/>
            <a:chExt cx="583096" cy="676392"/>
          </a:xfrm>
        </p:grpSpPr>
        <p:sp>
          <p:nvSpPr>
            <p:cNvPr id="237" name="Google Shape;237;p19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A39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endParaRPr>
            </a:p>
          </p:txBody>
        </p:sp>
        <p:sp>
          <p:nvSpPr>
            <p:cNvPr id="240" name="Google Shape;240;p19"/>
            <p:cNvSpPr txBox="1"/>
            <p:nvPr/>
          </p:nvSpPr>
          <p:spPr>
            <a:xfrm>
              <a:off x="1115002" y="3298194"/>
              <a:ext cx="577850" cy="292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25" dirty="0" smtClean="0">
                  <a:solidFill>
                    <a:schemeClr val="lt1"/>
                  </a:solidFill>
                  <a:latin typeface="Libre Franklin Thin"/>
                  <a:ea typeface="Libre Franklin Thin"/>
                  <a:cs typeface="Libre Franklin Thin"/>
                  <a:sym typeface="Libre Franklin Thin"/>
                </a:rPr>
                <a:t>1</a:t>
              </a:r>
              <a:endParaRPr sz="825" dirty="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endParaRPr>
            </a:p>
          </p:txBody>
        </p:sp>
      </p:grpSp>
      <p:grpSp>
        <p:nvGrpSpPr>
          <p:cNvPr id="241" name="Google Shape;241;p19"/>
          <p:cNvGrpSpPr/>
          <p:nvPr/>
        </p:nvGrpSpPr>
        <p:grpSpPr>
          <a:xfrm>
            <a:off x="1251779" y="1849252"/>
            <a:ext cx="1059310" cy="657197"/>
            <a:chOff x="1853741" y="1952625"/>
            <a:chExt cx="1413334" cy="876262"/>
          </a:xfrm>
        </p:grpSpPr>
        <p:sp>
          <p:nvSpPr>
            <p:cNvPr id="238" name="Google Shape;238;p19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endParaRPr>
            </a:p>
          </p:txBody>
        </p:sp>
        <p:sp>
          <p:nvSpPr>
            <p:cNvPr id="242" name="Google Shape;242;p19"/>
            <p:cNvSpPr txBox="1"/>
            <p:nvPr/>
          </p:nvSpPr>
          <p:spPr>
            <a:xfrm>
              <a:off x="2033777" y="2267794"/>
              <a:ext cx="1056296" cy="36927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 smtClean="0">
                  <a:solidFill>
                    <a:schemeClr val="lt1"/>
                  </a:solidFill>
                  <a:latin typeface="Libre Franklin Thin"/>
                  <a:ea typeface="Libre Franklin Thin"/>
                  <a:cs typeface="Libre Franklin Thin"/>
                  <a:sym typeface="Libre Franklin Thin"/>
                </a:rPr>
                <a:t>Safety</a:t>
              </a:r>
              <a:endParaRPr sz="1200" b="1" dirty="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endParaRPr>
            </a:p>
          </p:txBody>
        </p:sp>
      </p:grpSp>
      <p:grpSp>
        <p:nvGrpSpPr>
          <p:cNvPr id="246" name="Google Shape;246;p19"/>
          <p:cNvGrpSpPr/>
          <p:nvPr/>
        </p:nvGrpSpPr>
        <p:grpSpPr>
          <a:xfrm>
            <a:off x="2748774" y="2742542"/>
            <a:ext cx="437038" cy="507294"/>
            <a:chOff x="1109756" y="3090803"/>
            <a:chExt cx="583096" cy="676392"/>
          </a:xfrm>
        </p:grpSpPr>
        <p:sp>
          <p:nvSpPr>
            <p:cNvPr id="244" name="Google Shape;244;p19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A39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endParaRPr>
            </a:p>
          </p:txBody>
        </p:sp>
        <p:sp>
          <p:nvSpPr>
            <p:cNvPr id="247" name="Google Shape;247;p19"/>
            <p:cNvSpPr txBox="1"/>
            <p:nvPr/>
          </p:nvSpPr>
          <p:spPr>
            <a:xfrm>
              <a:off x="1115002" y="3298194"/>
              <a:ext cx="577850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25" dirty="0" smtClean="0">
                  <a:solidFill>
                    <a:schemeClr val="lt1"/>
                  </a:solidFill>
                  <a:latin typeface="Libre Franklin Thin"/>
                  <a:ea typeface="Libre Franklin Thin"/>
                  <a:cs typeface="Libre Franklin Thin"/>
                  <a:sym typeface="Libre Franklin Thin"/>
                </a:rPr>
                <a:t>2</a:t>
              </a:r>
              <a:endParaRPr sz="825" dirty="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endParaRPr>
            </a:p>
          </p:txBody>
        </p:sp>
      </p:grpSp>
      <p:cxnSp>
        <p:nvCxnSpPr>
          <p:cNvPr id="257" name="Google Shape;257;p19"/>
          <p:cNvCxnSpPr/>
          <p:nvPr/>
        </p:nvCxnSpPr>
        <p:spPr>
          <a:xfrm rot="-5400000">
            <a:off x="4745129" y="2374125"/>
            <a:ext cx="564600" cy="218400"/>
          </a:xfrm>
          <a:prstGeom prst="bentConnector2">
            <a:avLst/>
          </a:prstGeom>
          <a:noFill/>
          <a:ln w="9525" cap="flat" cmpd="sng">
            <a:solidFill>
              <a:srgbClr val="414455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60" name="Google Shape;260;p19"/>
          <p:cNvGrpSpPr/>
          <p:nvPr/>
        </p:nvGrpSpPr>
        <p:grpSpPr>
          <a:xfrm>
            <a:off x="6564364" y="2742546"/>
            <a:ext cx="539708" cy="507294"/>
            <a:chOff x="1039738" y="3090803"/>
            <a:chExt cx="720080" cy="676392"/>
          </a:xfrm>
        </p:grpSpPr>
        <p:sp>
          <p:nvSpPr>
            <p:cNvPr id="258" name="Google Shape;258;p19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A39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endParaRPr>
            </a:p>
          </p:txBody>
        </p:sp>
        <p:sp>
          <p:nvSpPr>
            <p:cNvPr id="261" name="Google Shape;261;p19"/>
            <p:cNvSpPr txBox="1"/>
            <p:nvPr/>
          </p:nvSpPr>
          <p:spPr>
            <a:xfrm>
              <a:off x="1039738" y="3298194"/>
              <a:ext cx="720080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25" dirty="0" smtClean="0">
                  <a:solidFill>
                    <a:schemeClr val="lt1"/>
                  </a:solidFill>
                  <a:latin typeface="Libre Franklin Thin"/>
                  <a:ea typeface="Libre Franklin Thin"/>
                  <a:cs typeface="Libre Franklin Thin"/>
                  <a:sym typeface="Libre Franklin Thin"/>
                </a:rPr>
                <a:t>4</a:t>
              </a:r>
              <a:endParaRPr sz="825" dirty="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endParaRPr>
            </a:p>
          </p:txBody>
        </p:sp>
      </p:grpSp>
      <p:grpSp>
        <p:nvGrpSpPr>
          <p:cNvPr id="262" name="Google Shape;262;p19"/>
          <p:cNvGrpSpPr/>
          <p:nvPr/>
        </p:nvGrpSpPr>
        <p:grpSpPr>
          <a:xfrm>
            <a:off x="5148141" y="1928261"/>
            <a:ext cx="1315412" cy="657197"/>
            <a:chOff x="1853741" y="1952625"/>
            <a:chExt cx="1413334" cy="876262"/>
          </a:xfrm>
        </p:grpSpPr>
        <p:sp>
          <p:nvSpPr>
            <p:cNvPr id="259" name="Google Shape;259;p19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endParaRPr>
            </a:p>
          </p:txBody>
        </p:sp>
        <p:sp>
          <p:nvSpPr>
            <p:cNvPr id="263" name="Google Shape;263;p19"/>
            <p:cNvSpPr txBox="1"/>
            <p:nvPr/>
          </p:nvSpPr>
          <p:spPr>
            <a:xfrm>
              <a:off x="1911848" y="2110237"/>
              <a:ext cx="1297120" cy="410314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 smtClean="0">
                  <a:solidFill>
                    <a:schemeClr val="lt1"/>
                  </a:solidFill>
                  <a:latin typeface="Libre Franklin Thin"/>
                  <a:ea typeface="Libre Franklin Thin"/>
                  <a:cs typeface="Libre Franklin Thin"/>
                  <a:sym typeface="Libre Franklin Thin"/>
                </a:rPr>
                <a:t>Simplicity </a:t>
              </a:r>
              <a:endParaRPr b="1" dirty="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endParaRPr>
            </a:p>
          </p:txBody>
        </p:sp>
      </p:grpSp>
      <p:cxnSp>
        <p:nvCxnSpPr>
          <p:cNvPr id="271" name="Google Shape;271;p19"/>
          <p:cNvCxnSpPr/>
          <p:nvPr/>
        </p:nvCxnSpPr>
        <p:spPr>
          <a:xfrm rot="-5400000" flipH="1">
            <a:off x="2758689" y="3432903"/>
            <a:ext cx="601800" cy="218400"/>
          </a:xfrm>
          <a:prstGeom prst="bentConnector2">
            <a:avLst/>
          </a:prstGeom>
          <a:noFill/>
          <a:ln w="9525" cap="flat" cmpd="sng">
            <a:solidFill>
              <a:srgbClr val="414455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76" name="Google Shape;276;p19"/>
          <p:cNvGrpSpPr/>
          <p:nvPr/>
        </p:nvGrpSpPr>
        <p:grpSpPr>
          <a:xfrm>
            <a:off x="3185694" y="3562708"/>
            <a:ext cx="1059311" cy="657197"/>
            <a:chOff x="1853741" y="1952625"/>
            <a:chExt cx="1413334" cy="876262"/>
          </a:xfrm>
        </p:grpSpPr>
        <p:sp>
          <p:nvSpPr>
            <p:cNvPr id="273" name="Google Shape;273;p19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endParaRPr>
            </a:p>
          </p:txBody>
        </p:sp>
        <p:sp>
          <p:nvSpPr>
            <p:cNvPr id="277" name="Google Shape;277;p19"/>
            <p:cNvSpPr txBox="1"/>
            <p:nvPr/>
          </p:nvSpPr>
          <p:spPr>
            <a:xfrm>
              <a:off x="2011388" y="2263902"/>
              <a:ext cx="1129811" cy="45135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 smtClean="0">
                  <a:solidFill>
                    <a:schemeClr val="lt1"/>
                  </a:solidFill>
                  <a:latin typeface="Libre Franklin Thin"/>
                  <a:ea typeface="Libre Franklin Thin"/>
                  <a:cs typeface="Libre Franklin Thin"/>
                  <a:sym typeface="Libre Franklin Thin"/>
                </a:rPr>
                <a:t>Style</a:t>
              </a:r>
              <a:endParaRPr sz="1600" b="1" dirty="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endParaRPr>
            </a:p>
          </p:txBody>
        </p:sp>
      </p:grpSp>
      <p:cxnSp>
        <p:nvCxnSpPr>
          <p:cNvPr id="278" name="Google Shape;278;p19"/>
          <p:cNvCxnSpPr/>
          <p:nvPr/>
        </p:nvCxnSpPr>
        <p:spPr>
          <a:xfrm rot="-5400000" flipH="1">
            <a:off x="6639347" y="3357791"/>
            <a:ext cx="601800" cy="218400"/>
          </a:xfrm>
          <a:prstGeom prst="bentConnector2">
            <a:avLst/>
          </a:prstGeom>
          <a:noFill/>
          <a:ln w="9525" cap="flat" cmpd="sng">
            <a:solidFill>
              <a:srgbClr val="414455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81" name="Google Shape;281;p19"/>
          <p:cNvGrpSpPr/>
          <p:nvPr/>
        </p:nvGrpSpPr>
        <p:grpSpPr>
          <a:xfrm>
            <a:off x="4699710" y="2742542"/>
            <a:ext cx="437038" cy="507294"/>
            <a:chOff x="1109756" y="3090803"/>
            <a:chExt cx="583096" cy="676392"/>
          </a:xfrm>
        </p:grpSpPr>
        <p:sp>
          <p:nvSpPr>
            <p:cNvPr id="279" name="Google Shape;279;p19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A39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endParaRPr>
            </a:p>
          </p:txBody>
        </p:sp>
        <p:sp>
          <p:nvSpPr>
            <p:cNvPr id="282" name="Google Shape;282;p19"/>
            <p:cNvSpPr txBox="1"/>
            <p:nvPr/>
          </p:nvSpPr>
          <p:spPr>
            <a:xfrm>
              <a:off x="1115002" y="3298194"/>
              <a:ext cx="577850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25" dirty="0">
                  <a:solidFill>
                    <a:schemeClr val="lt1"/>
                  </a:solidFill>
                  <a:latin typeface="Libre Franklin Thin"/>
                  <a:ea typeface="Libre Franklin Thin"/>
                  <a:cs typeface="Libre Franklin Thin"/>
                  <a:sym typeface="Libre Franklin Thin"/>
                </a:rPr>
                <a:t>3</a:t>
              </a:r>
              <a:endParaRPr sz="825" dirty="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endParaRPr>
            </a:p>
          </p:txBody>
        </p:sp>
      </p:grpSp>
      <p:grpSp>
        <p:nvGrpSpPr>
          <p:cNvPr id="283" name="Google Shape;283;p19"/>
          <p:cNvGrpSpPr/>
          <p:nvPr/>
        </p:nvGrpSpPr>
        <p:grpSpPr>
          <a:xfrm>
            <a:off x="7038208" y="3567684"/>
            <a:ext cx="1075307" cy="657197"/>
            <a:chOff x="1832398" y="1952625"/>
            <a:chExt cx="1434677" cy="876262"/>
          </a:xfrm>
        </p:grpSpPr>
        <p:sp>
          <p:nvSpPr>
            <p:cNvPr id="280" name="Google Shape;280;p19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endParaRPr>
            </a:p>
          </p:txBody>
        </p:sp>
        <p:sp>
          <p:nvSpPr>
            <p:cNvPr id="284" name="Google Shape;284;p19"/>
            <p:cNvSpPr txBox="1"/>
            <p:nvPr/>
          </p:nvSpPr>
          <p:spPr>
            <a:xfrm>
              <a:off x="1832398" y="2176095"/>
              <a:ext cx="1413334" cy="410314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 smtClean="0">
                  <a:solidFill>
                    <a:schemeClr val="lt1"/>
                  </a:solidFill>
                  <a:latin typeface="Libre Franklin Thin"/>
                  <a:ea typeface="Libre Franklin Thin"/>
                  <a:cs typeface="Libre Franklin Thin"/>
                  <a:sym typeface="Libre Franklin Thin"/>
                </a:rPr>
                <a:t>Comfort</a:t>
              </a:r>
              <a:endParaRPr b="1" dirty="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endParaRPr>
            </a:p>
          </p:txBody>
        </p:sp>
      </p:grpSp>
      <p:sp>
        <p:nvSpPr>
          <p:cNvPr id="288" name="Google Shape;288;p19"/>
          <p:cNvSpPr/>
          <p:nvPr/>
        </p:nvSpPr>
        <p:spPr>
          <a:xfrm>
            <a:off x="1049480" y="386573"/>
            <a:ext cx="7254563" cy="40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74"/>
              <a:buFont typeface="Arial"/>
              <a:buNone/>
            </a:pPr>
            <a:r>
              <a:rPr lang="en-US" sz="2000" b="1" dirty="0" smtClean="0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HYDROTECH’S VALUES &amp; MARKET POSITION</a:t>
            </a:r>
            <a:endParaRPr sz="2000" b="1" dirty="0">
              <a:solidFill>
                <a:srgbClr val="3F3F3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3"/>
          <p:cNvSpPr/>
          <p:nvPr/>
        </p:nvSpPr>
        <p:spPr>
          <a:xfrm>
            <a:off x="3564809" y="1693680"/>
            <a:ext cx="376178" cy="376178"/>
          </a:xfrm>
          <a:prstGeom prst="ellipse">
            <a:avLst/>
          </a:prstGeom>
          <a:solidFill>
            <a:srgbClr val="00A3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1</a:t>
            </a:r>
            <a:endParaRPr sz="1400" b="1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444" name="Google Shape;444;p23"/>
          <p:cNvSpPr/>
          <p:nvPr/>
        </p:nvSpPr>
        <p:spPr>
          <a:xfrm>
            <a:off x="3564809" y="2621877"/>
            <a:ext cx="376178" cy="376178"/>
          </a:xfrm>
          <a:prstGeom prst="ellipse">
            <a:avLst/>
          </a:prstGeom>
          <a:solidFill>
            <a:srgbClr val="00A3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2</a:t>
            </a:r>
            <a:endParaRPr sz="1400" b="1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445" name="Google Shape;445;p23"/>
          <p:cNvSpPr/>
          <p:nvPr/>
        </p:nvSpPr>
        <p:spPr>
          <a:xfrm>
            <a:off x="3494148" y="3488778"/>
            <a:ext cx="376178" cy="376178"/>
          </a:xfrm>
          <a:prstGeom prst="ellipse">
            <a:avLst/>
          </a:prstGeom>
          <a:solidFill>
            <a:srgbClr val="00A3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3</a:t>
            </a:r>
            <a:endParaRPr sz="1400" b="1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447" name="Google Shape;447;p23"/>
          <p:cNvSpPr/>
          <p:nvPr/>
        </p:nvSpPr>
        <p:spPr>
          <a:xfrm>
            <a:off x="4056498" y="1657328"/>
            <a:ext cx="4984690" cy="492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30000"/>
              </a:lnSpc>
            </a:pPr>
            <a:r>
              <a:rPr lang="en-US" sz="1000" dirty="0" smtClean="0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To </a:t>
            </a:r>
            <a:r>
              <a:rPr lang="en-US" sz="1000" dirty="0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plan and implement a marketing program that is highly convincing to consumers and reflects the unique values embedded in the use of our brand</a:t>
            </a:r>
            <a:endParaRPr sz="1000" dirty="0">
              <a:solidFill>
                <a:srgbClr val="3F3F3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449" name="Google Shape;449;p23"/>
          <p:cNvSpPr/>
          <p:nvPr/>
        </p:nvSpPr>
        <p:spPr>
          <a:xfrm>
            <a:off x="4056497" y="2587793"/>
            <a:ext cx="4984689" cy="4924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30000"/>
              </a:lnSpc>
            </a:pPr>
            <a:r>
              <a:rPr lang="en-US" sz="1000" dirty="0" smtClean="0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To present </a:t>
            </a:r>
            <a:r>
              <a:rPr lang="en-US" sz="1000" dirty="0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our waterproof smartphone technology as an attention-grabbing idea that has come to </a:t>
            </a:r>
            <a:r>
              <a:rPr lang="en-US" sz="1000" dirty="0" smtClean="0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reality.</a:t>
            </a:r>
            <a:endParaRPr sz="1000" dirty="0">
              <a:solidFill>
                <a:srgbClr val="3F3F3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451" name="Google Shape;451;p23"/>
          <p:cNvSpPr/>
          <p:nvPr/>
        </p:nvSpPr>
        <p:spPr>
          <a:xfrm>
            <a:off x="4056498" y="3463837"/>
            <a:ext cx="4984688" cy="49244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To always create “wow” moments in their creations  </a:t>
            </a:r>
            <a:r>
              <a:rPr lang="en-US" sz="1000" dirty="0" err="1" smtClean="0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offerin</a:t>
            </a:r>
            <a:r>
              <a:rPr lang="en-US" sz="1000" dirty="0" smtClean="0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 full persuasion for consumers to experience this </a:t>
            </a:r>
            <a:r>
              <a:rPr lang="en-US" sz="1000" dirty="0" err="1" smtClean="0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produc</a:t>
            </a:r>
            <a:r>
              <a:rPr lang="en-US" sz="1000" dirty="0" smtClean="0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. </a:t>
            </a:r>
            <a:endParaRPr sz="1000" dirty="0">
              <a:solidFill>
                <a:srgbClr val="3F3F3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455" name="Google Shape;455;p23"/>
          <p:cNvSpPr/>
          <p:nvPr/>
        </p:nvSpPr>
        <p:spPr>
          <a:xfrm>
            <a:off x="1076375" y="386573"/>
            <a:ext cx="4499673" cy="40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74"/>
              <a:buFont typeface="Arial"/>
              <a:buNone/>
            </a:pPr>
            <a:r>
              <a:rPr lang="en-US" sz="2174" b="1" dirty="0" smtClean="0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ROLE OF THE CREATIVE TEAM</a:t>
            </a:r>
            <a:endParaRPr sz="2174" b="1" dirty="0">
              <a:solidFill>
                <a:srgbClr val="3F3F3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-730" r="6375" b="730"/>
          <a:stretch/>
        </p:blipFill>
        <p:spPr>
          <a:xfrm>
            <a:off x="510988" y="1647471"/>
            <a:ext cx="2983160" cy="2455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5"/>
          <p:cNvSpPr/>
          <p:nvPr/>
        </p:nvSpPr>
        <p:spPr>
          <a:xfrm rot="5400000">
            <a:off x="386028" y="1406854"/>
            <a:ext cx="3142978" cy="2924714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rgbClr val="00A3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solidFill>
                <a:schemeClr val="dk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cxnSp>
        <p:nvCxnSpPr>
          <p:cNvPr id="480" name="Google Shape;480;p25"/>
          <p:cNvCxnSpPr/>
          <p:nvPr/>
        </p:nvCxnSpPr>
        <p:spPr>
          <a:xfrm flipV="1">
            <a:off x="2499327" y="1117540"/>
            <a:ext cx="2058393" cy="193090"/>
          </a:xfrm>
          <a:prstGeom prst="straightConnector1">
            <a:avLst/>
          </a:prstGeom>
          <a:noFill/>
          <a:ln w="12700" cap="flat" cmpd="sng">
            <a:solidFill>
              <a:srgbClr val="9DA8B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81" name="Google Shape;481;p25"/>
          <p:cNvCxnSpPr/>
          <p:nvPr/>
        </p:nvCxnSpPr>
        <p:spPr>
          <a:xfrm>
            <a:off x="2616579" y="4282724"/>
            <a:ext cx="2019898" cy="64072"/>
          </a:xfrm>
          <a:prstGeom prst="straightConnector1">
            <a:avLst/>
          </a:prstGeom>
          <a:noFill/>
          <a:ln w="12700" cap="flat" cmpd="sng">
            <a:solidFill>
              <a:srgbClr val="9DA8B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82" name="Google Shape;482;p25"/>
          <p:cNvCxnSpPr/>
          <p:nvPr/>
        </p:nvCxnSpPr>
        <p:spPr>
          <a:xfrm>
            <a:off x="2953267" y="1924136"/>
            <a:ext cx="1683210" cy="0"/>
          </a:xfrm>
          <a:prstGeom prst="straightConnector1">
            <a:avLst/>
          </a:prstGeom>
          <a:noFill/>
          <a:ln w="12700" cap="flat" cmpd="sng">
            <a:solidFill>
              <a:srgbClr val="9DA8B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83" name="Google Shape;483;p25"/>
          <p:cNvCxnSpPr/>
          <p:nvPr/>
        </p:nvCxnSpPr>
        <p:spPr>
          <a:xfrm>
            <a:off x="3475728" y="2712811"/>
            <a:ext cx="1440600" cy="0"/>
          </a:xfrm>
          <a:prstGeom prst="straightConnector1">
            <a:avLst/>
          </a:prstGeom>
          <a:noFill/>
          <a:ln w="12700" cap="flat" cmpd="sng">
            <a:solidFill>
              <a:srgbClr val="9DA8B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8" name="Google Shape;488;p25"/>
          <p:cNvSpPr/>
          <p:nvPr/>
        </p:nvSpPr>
        <p:spPr>
          <a:xfrm>
            <a:off x="600328" y="1737481"/>
            <a:ext cx="2259643" cy="2259643"/>
          </a:xfrm>
          <a:prstGeom prst="ellipse">
            <a:avLst/>
          </a:prstGeom>
          <a:solidFill>
            <a:srgbClr val="00A3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2193619" y="1154502"/>
            <a:ext cx="373310" cy="373310"/>
          </a:xfrm>
          <a:prstGeom prst="ellipse">
            <a:avLst/>
          </a:prstGeom>
          <a:solidFill>
            <a:srgbClr val="00A39A"/>
          </a:solidFill>
          <a:ln>
            <a:noFill/>
          </a:ln>
          <a:effectLst>
            <a:outerShdw blurRad="254000" dist="127000" dir="8100000" algn="tr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3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1</a:t>
            </a:r>
            <a:endParaRPr sz="1013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2953267" y="1737481"/>
            <a:ext cx="373310" cy="373310"/>
          </a:xfrm>
          <a:prstGeom prst="ellipse">
            <a:avLst/>
          </a:prstGeom>
          <a:solidFill>
            <a:srgbClr val="00A39A"/>
          </a:solidFill>
          <a:ln>
            <a:noFill/>
          </a:ln>
          <a:effectLst>
            <a:outerShdw blurRad="254000" dist="127000" dir="8100000" algn="tr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3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2</a:t>
            </a:r>
            <a:endParaRPr sz="1013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3194744" y="2526156"/>
            <a:ext cx="373310" cy="373310"/>
          </a:xfrm>
          <a:prstGeom prst="ellipse">
            <a:avLst/>
          </a:prstGeom>
          <a:solidFill>
            <a:srgbClr val="00A39A"/>
          </a:solidFill>
          <a:ln>
            <a:noFill/>
          </a:ln>
          <a:effectLst>
            <a:outerShdw blurRad="254000" dist="127000" dir="8100000" algn="tr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3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3</a:t>
            </a:r>
            <a:endParaRPr sz="1013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2339752" y="4069129"/>
            <a:ext cx="373310" cy="373310"/>
          </a:xfrm>
          <a:prstGeom prst="ellipse">
            <a:avLst/>
          </a:prstGeom>
          <a:solidFill>
            <a:srgbClr val="00A39A"/>
          </a:solidFill>
          <a:ln>
            <a:noFill/>
          </a:ln>
          <a:effectLst>
            <a:outerShdw blurRad="254000" dist="127000" dir="8100000" algn="tr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3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4</a:t>
            </a:r>
            <a:endParaRPr sz="1013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60" y="2156820"/>
            <a:ext cx="1595769" cy="1502423"/>
          </a:xfrm>
          <a:prstGeom prst="rect">
            <a:avLst/>
          </a:prstGeom>
        </p:spPr>
      </p:pic>
      <p:sp>
        <p:nvSpPr>
          <p:cNvPr id="521" name="Google Shape;521;p25"/>
          <p:cNvSpPr/>
          <p:nvPr/>
        </p:nvSpPr>
        <p:spPr>
          <a:xfrm>
            <a:off x="1049480" y="386573"/>
            <a:ext cx="6041602" cy="40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74"/>
              <a:buFont typeface="Arial"/>
              <a:buNone/>
            </a:pPr>
            <a:r>
              <a:rPr lang="en-US" sz="2174" b="1" dirty="0" smtClean="0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COMMUNICATION CHANNELS USED</a:t>
            </a:r>
            <a:endParaRPr sz="2174" b="1" dirty="0">
              <a:solidFill>
                <a:srgbClr val="3F3F3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904" y="785794"/>
            <a:ext cx="2250840" cy="7518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20" y="1654581"/>
            <a:ext cx="1337121" cy="696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20" y="2554206"/>
            <a:ext cx="1202112" cy="489679"/>
          </a:xfrm>
          <a:prstGeom prst="rect">
            <a:avLst/>
          </a:prstGeom>
        </p:spPr>
      </p:pic>
      <p:sp>
        <p:nvSpPr>
          <p:cNvPr id="52" name="Google Shape;492;p25"/>
          <p:cNvSpPr/>
          <p:nvPr/>
        </p:nvSpPr>
        <p:spPr>
          <a:xfrm>
            <a:off x="3120654" y="3314831"/>
            <a:ext cx="373310" cy="373310"/>
          </a:xfrm>
          <a:prstGeom prst="ellipse">
            <a:avLst/>
          </a:prstGeom>
          <a:solidFill>
            <a:srgbClr val="00A39A"/>
          </a:solidFill>
          <a:ln>
            <a:noFill/>
          </a:ln>
          <a:effectLst>
            <a:outerShdw blurRad="254000" dist="127000" dir="8100000" algn="tr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3" dirty="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4</a:t>
            </a:r>
            <a:endParaRPr sz="1013" dirty="0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cxnSp>
        <p:nvCxnSpPr>
          <p:cNvPr id="53" name="Google Shape;483;p25"/>
          <p:cNvCxnSpPr/>
          <p:nvPr/>
        </p:nvCxnSpPr>
        <p:spPr>
          <a:xfrm>
            <a:off x="3276547" y="3501486"/>
            <a:ext cx="1440600" cy="0"/>
          </a:xfrm>
          <a:prstGeom prst="straightConnector1">
            <a:avLst/>
          </a:prstGeom>
          <a:noFill/>
          <a:ln w="12700" cap="flat" cmpd="sng">
            <a:solidFill>
              <a:srgbClr val="9DA8B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797" y="3225148"/>
            <a:ext cx="1591994" cy="524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5" b="23877"/>
          <a:stretch/>
        </p:blipFill>
        <p:spPr>
          <a:xfrm>
            <a:off x="4452889" y="3749223"/>
            <a:ext cx="2182870" cy="11951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6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1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3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nestly Communication Google Slides，Freepptbackgrounds.net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566</Words>
  <Application>Microsoft Office PowerPoint</Application>
  <PresentationFormat>On-screen Show (16:9)</PresentationFormat>
  <Paragraphs>98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Libre Franklin Thin</vt:lpstr>
      <vt:lpstr>Times New Roman</vt:lpstr>
      <vt:lpstr>Libre Franklin</vt:lpstr>
      <vt:lpstr>Calibri</vt:lpstr>
      <vt:lpstr>Honestly Communication Google Slides，Freepptbackgrounds.net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21</cp:revision>
  <dcterms:modified xsi:type="dcterms:W3CDTF">2021-06-06T04:37:34Z</dcterms:modified>
</cp:coreProperties>
</file>